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23"/>
  </p:notesMasterIdLst>
  <p:handoutMasterIdLst>
    <p:handoutMasterId r:id="rId24"/>
  </p:handoutMasterIdLst>
  <p:sldIdLst>
    <p:sldId id="326" r:id="rId2"/>
    <p:sldId id="327" r:id="rId3"/>
    <p:sldId id="443" r:id="rId4"/>
    <p:sldId id="843" r:id="rId5"/>
    <p:sldId id="866" r:id="rId6"/>
    <p:sldId id="878" r:id="rId7"/>
    <p:sldId id="879" r:id="rId8"/>
    <p:sldId id="868" r:id="rId9"/>
    <p:sldId id="880" r:id="rId10"/>
    <p:sldId id="882" r:id="rId11"/>
    <p:sldId id="883" r:id="rId12"/>
    <p:sldId id="884" r:id="rId13"/>
    <p:sldId id="885" r:id="rId14"/>
    <p:sldId id="886" r:id="rId15"/>
    <p:sldId id="887" r:id="rId16"/>
    <p:sldId id="888" r:id="rId17"/>
    <p:sldId id="889" r:id="rId18"/>
    <p:sldId id="890" r:id="rId19"/>
    <p:sldId id="891" r:id="rId20"/>
    <p:sldId id="892" r:id="rId21"/>
    <p:sldId id="766"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059"/>
    <a:srgbClr val="CFAC84"/>
    <a:srgbClr val="842B32"/>
    <a:srgbClr val="EFE3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5" autoAdjust="0"/>
    <p:restoredTop sz="78936" autoAdjust="0"/>
  </p:normalViewPr>
  <p:slideViewPr>
    <p:cSldViewPr snapToGrid="0">
      <p:cViewPr varScale="1">
        <p:scale>
          <a:sx n="95" d="100"/>
          <a:sy n="95" d="100"/>
        </p:scale>
        <p:origin x="1448" y="184"/>
      </p:cViewPr>
      <p:guideLst/>
    </p:cSldViewPr>
  </p:slideViewPr>
  <p:outlineViewPr>
    <p:cViewPr>
      <p:scale>
        <a:sx n="33" d="100"/>
        <a:sy n="33" d="100"/>
      </p:scale>
      <p:origin x="0" y="-11094"/>
    </p:cViewPr>
  </p:outlineViewPr>
  <p:notesTextViewPr>
    <p:cViewPr>
      <p:scale>
        <a:sx n="1" d="1"/>
        <a:sy n="1" d="1"/>
      </p:scale>
      <p:origin x="0" y="0"/>
    </p:cViewPr>
  </p:notesTextViewPr>
  <p:notesViewPr>
    <p:cSldViewPr snapToGrid="0" showGuides="1">
      <p:cViewPr varScale="1">
        <p:scale>
          <a:sx n="51" d="100"/>
          <a:sy n="51" d="100"/>
        </p:scale>
        <p:origin x="26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2" y="0"/>
            <a:ext cx="2945660" cy="498056"/>
          </a:xfrm>
          <a:prstGeom prst="rect">
            <a:avLst/>
          </a:prstGeom>
        </p:spPr>
        <p:txBody>
          <a:bodyPr vert="horz" lIns="92108" tIns="46054" rIns="92108" bIns="46054" rtlCol="0"/>
          <a:lstStyle>
            <a:lvl1pPr algn="r">
              <a:defRPr sz="1200"/>
            </a:lvl1pPr>
          </a:lstStyle>
          <a:p>
            <a:fld id="{CF798C43-B814-4592-AE8F-C88CD3ED3ED1}" type="datetimeFigureOut">
              <a:rPr kumimoji="1" lang="ja-JP" altLang="en-US" smtClean="0"/>
              <a:t>2023/3/20</a:t>
            </a:fld>
            <a:endParaRPr kumimoji="1" lang="ja-JP" altLang="en-US"/>
          </a:p>
        </p:txBody>
      </p:sp>
      <p:sp>
        <p:nvSpPr>
          <p:cNvPr id="4" name="フッター プレースホルダー 3"/>
          <p:cNvSpPr>
            <a:spLocks noGrp="1"/>
          </p:cNvSpPr>
          <p:nvPr>
            <p:ph type="ftr" sz="quarter" idx="2"/>
          </p:nvPr>
        </p:nvSpPr>
        <p:spPr>
          <a:xfrm>
            <a:off x="0" y="9428584"/>
            <a:ext cx="2945660" cy="498055"/>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2" y="9428584"/>
            <a:ext cx="2945660" cy="498055"/>
          </a:xfrm>
          <a:prstGeom prst="rect">
            <a:avLst/>
          </a:prstGeom>
        </p:spPr>
        <p:txBody>
          <a:bodyPr vert="horz" lIns="92108" tIns="46054" rIns="92108" bIns="46054" rtlCol="0" anchor="b"/>
          <a:lstStyle>
            <a:lvl1pPr algn="r">
              <a:defRPr sz="1200"/>
            </a:lvl1pPr>
          </a:lstStyle>
          <a:p>
            <a:fld id="{3D09E0FE-E178-4190-A002-4B0D91F973B4}" type="slidenum">
              <a:rPr kumimoji="1" lang="ja-JP" altLang="en-US" smtClean="0"/>
              <a:t>‹#›</a:t>
            </a:fld>
            <a:endParaRPr kumimoji="1" lang="ja-JP" altLang="en-US"/>
          </a:p>
        </p:txBody>
      </p:sp>
    </p:spTree>
    <p:extLst>
      <p:ext uri="{BB962C8B-B14F-4D97-AF65-F5344CB8AC3E}">
        <p14:creationId xmlns:p14="http://schemas.microsoft.com/office/powerpoint/2010/main" val="2876284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0"/>
            <a:ext cx="2945660" cy="498056"/>
          </a:xfrm>
          <a:prstGeom prst="rect">
            <a:avLst/>
          </a:prstGeom>
        </p:spPr>
        <p:txBody>
          <a:bodyPr vert="horz" lIns="92108" tIns="46054" rIns="92108" bIns="46054" rtlCol="0"/>
          <a:lstStyle>
            <a:lvl1pPr algn="r">
              <a:defRPr sz="1200"/>
            </a:lvl1pPr>
          </a:lstStyle>
          <a:p>
            <a:fld id="{2A2BA31A-83BB-4AA8-813E-9FDEECAA3A7C}"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4"/>
            <a:ext cx="2945660" cy="498055"/>
          </a:xfrm>
          <a:prstGeom prst="rect">
            <a:avLst/>
          </a:prstGeom>
        </p:spPr>
        <p:txBody>
          <a:bodyPr vert="horz" lIns="92108" tIns="46054" rIns="92108" bIns="46054" rtlCol="0" anchor="b"/>
          <a:lstStyle>
            <a:lvl1pPr algn="r">
              <a:defRPr sz="1200"/>
            </a:lvl1pPr>
          </a:lstStyle>
          <a:p>
            <a:fld id="{34789BA6-3DD9-4037-95D1-34DDE69FF840}" type="slidenum">
              <a:rPr kumimoji="1" lang="ja-JP" altLang="en-US" smtClean="0"/>
              <a:t>‹#›</a:t>
            </a:fld>
            <a:endParaRPr kumimoji="1" lang="ja-JP" altLang="en-US"/>
          </a:p>
        </p:txBody>
      </p:sp>
    </p:spTree>
    <p:extLst>
      <p:ext uri="{BB962C8B-B14F-4D97-AF65-F5344CB8AC3E}">
        <p14:creationId xmlns:p14="http://schemas.microsoft.com/office/powerpoint/2010/main" val="4083513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789BA6-3DD9-4037-95D1-34DDE69FF840}" type="slidenum">
              <a:rPr kumimoji="1" lang="ja-JP" altLang="en-US" smtClean="0"/>
              <a:t>1</a:t>
            </a:fld>
            <a:endParaRPr kumimoji="1" lang="ja-JP" altLang="en-US"/>
          </a:p>
        </p:txBody>
      </p:sp>
    </p:spTree>
    <p:extLst>
      <p:ext uri="{BB962C8B-B14F-4D97-AF65-F5344CB8AC3E}">
        <p14:creationId xmlns:p14="http://schemas.microsoft.com/office/powerpoint/2010/main" val="54644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789BA6-3DD9-4037-95D1-34DDE69FF840}" type="slidenum">
              <a:rPr kumimoji="1" lang="ja-JP" altLang="en-US" smtClean="0"/>
              <a:t>2</a:t>
            </a:fld>
            <a:endParaRPr kumimoji="1" lang="ja-JP" altLang="en-US"/>
          </a:p>
        </p:txBody>
      </p:sp>
    </p:spTree>
    <p:extLst>
      <p:ext uri="{BB962C8B-B14F-4D97-AF65-F5344CB8AC3E}">
        <p14:creationId xmlns:p14="http://schemas.microsoft.com/office/powerpoint/2010/main" val="104040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4789BA6-3DD9-4037-95D1-34DDE69FF840}" type="slidenum">
              <a:rPr kumimoji="1" lang="ja-JP" altLang="en-US" smtClean="0"/>
              <a:t>3</a:t>
            </a:fld>
            <a:endParaRPr kumimoji="1" lang="ja-JP" altLang="en-US"/>
          </a:p>
        </p:txBody>
      </p:sp>
    </p:spTree>
    <p:extLst>
      <p:ext uri="{BB962C8B-B14F-4D97-AF65-F5344CB8AC3E}">
        <p14:creationId xmlns:p14="http://schemas.microsoft.com/office/powerpoint/2010/main" val="397242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BB13E8B-53F1-4C71-919C-96F4A9DE03E3}"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85636" y="6330754"/>
            <a:ext cx="2743200" cy="365125"/>
          </a:xfrm>
        </p:spPr>
        <p:txBody>
          <a:bodyPr/>
          <a:lstStyle/>
          <a:p>
            <a:fld id="{1718624D-160C-4CB2-BF10-2AFFC070AA01}" type="slidenum">
              <a:rPr kumimoji="1" lang="ja-JP" altLang="en-US" smtClean="0"/>
              <a:t>‹#›</a:t>
            </a:fld>
            <a:endParaRPr kumimoji="1" lang="ja-JP" altLang="en-US"/>
          </a:p>
        </p:txBody>
      </p:sp>
    </p:spTree>
    <p:extLst>
      <p:ext uri="{BB962C8B-B14F-4D97-AF65-F5344CB8AC3E}">
        <p14:creationId xmlns:p14="http://schemas.microsoft.com/office/powerpoint/2010/main" val="164217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bg>
      <p:bgPr>
        <a:solidFill>
          <a:srgbClr val="EFE3D5"/>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958" y="1297724"/>
            <a:ext cx="11500494" cy="4631736"/>
          </a:xfrm>
        </p:spPr>
        <p:txBody>
          <a:bodyPr/>
          <a:lstStyle>
            <a:lvl1pPr marL="355600" indent="-355600">
              <a:buFontTx/>
              <a:buNone/>
              <a:defRPr>
                <a:latin typeface="メイリオ" panose="020B0604030504040204" pitchFamily="50" charset="-128"/>
                <a:ea typeface="メイリオ" panose="020B0604030504040204" pitchFamily="50" charset="-128"/>
              </a:defRPr>
            </a:lvl1pPr>
            <a:lvl2pPr marL="812800" indent="-355600">
              <a:buFontTx/>
              <a:buNone/>
              <a:defRPr>
                <a:latin typeface="メイリオ" panose="020B0604030504040204" pitchFamily="50" charset="-128"/>
                <a:ea typeface="メイリオ" panose="020B0604030504040204" pitchFamily="50" charset="-128"/>
              </a:defRPr>
            </a:lvl2pPr>
            <a:lvl3pPr marL="1257300" indent="-342900">
              <a:buFontTx/>
              <a:buNone/>
              <a:defRPr sz="2400">
                <a:latin typeface="メイリオ" panose="020B0604030504040204" pitchFamily="50" charset="-128"/>
                <a:ea typeface="メイリオ" panose="020B0604030504040204" pitchFamily="50" charset="-128"/>
              </a:defRPr>
            </a:lvl3pPr>
            <a:lvl4pPr marL="1612900" indent="-241300">
              <a:buFontTx/>
              <a:buNone/>
              <a:defRPr>
                <a:latin typeface="メイリオ" panose="020B0604030504040204" pitchFamily="50" charset="-128"/>
                <a:ea typeface="メイリオ" panose="020B0604030504040204" pitchFamily="50" charset="-128"/>
              </a:defRPr>
            </a:lvl4pPr>
            <a:lvl5pPr marL="2057400" indent="-228600">
              <a:buFontTx/>
              <a:buNone/>
              <a:defRPr>
                <a:latin typeface="メイリオ" panose="020B0604030504040204" pitchFamily="50" charset="-128"/>
                <a:ea typeface="メイリオ"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正方形/長方形 7"/>
          <p:cNvSpPr/>
          <p:nvPr userDrawn="1"/>
        </p:nvSpPr>
        <p:spPr>
          <a:xfrm>
            <a:off x="-6520" y="218135"/>
            <a:ext cx="11160000" cy="900000"/>
          </a:xfrm>
          <a:prstGeom prst="rect">
            <a:avLst/>
          </a:prstGeom>
          <a:solidFill>
            <a:srgbClr val="842B3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9" name="Title 1"/>
          <p:cNvSpPr>
            <a:spLocks noGrp="1"/>
          </p:cNvSpPr>
          <p:nvPr>
            <p:ph type="title" hasCustomPrompt="1"/>
          </p:nvPr>
        </p:nvSpPr>
        <p:spPr>
          <a:xfrm>
            <a:off x="371958" y="399991"/>
            <a:ext cx="11820041" cy="966411"/>
          </a:xfrm>
        </p:spPr>
        <p:txBody>
          <a:bodyPr>
            <a:normAutofit/>
          </a:bodyPr>
          <a:lstStyle>
            <a:lvl1pPr>
              <a:defRPr sz="4000">
                <a:solidFill>
                  <a:schemeClr val="bg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10" name="正方形/長方形 9"/>
          <p:cNvSpPr/>
          <p:nvPr userDrawn="1"/>
        </p:nvSpPr>
        <p:spPr>
          <a:xfrm>
            <a:off x="1055817" y="6447558"/>
            <a:ext cx="11160000" cy="216000"/>
          </a:xfrm>
          <a:prstGeom prst="rect">
            <a:avLst/>
          </a:prstGeom>
          <a:solidFill>
            <a:srgbClr val="842B3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日付プレースホルダー 1">
            <a:extLst>
              <a:ext uri="{FF2B5EF4-FFF2-40B4-BE49-F238E27FC236}">
                <a16:creationId xmlns:a16="http://schemas.microsoft.com/office/drawing/2014/main" id="{9B377F8F-F617-4649-A0E5-88A072ABAA10}"/>
              </a:ext>
            </a:extLst>
          </p:cNvPr>
          <p:cNvSpPr>
            <a:spLocks noGrp="1"/>
          </p:cNvSpPr>
          <p:nvPr>
            <p:ph type="dt" sz="half" idx="10"/>
          </p:nvPr>
        </p:nvSpPr>
        <p:spPr/>
        <p:txBody>
          <a:bodyPr/>
          <a:lstStyle/>
          <a:p>
            <a:fld id="{AD0DCF17-0194-42EB-AE61-DD5B4C379093}" type="datetime1">
              <a:rPr kumimoji="1" lang="ja-JP" altLang="en-US" smtClean="0"/>
              <a:t>2023/3/20</a:t>
            </a:fld>
            <a:endParaRPr kumimoji="1" lang="ja-JP" altLang="en-US"/>
          </a:p>
        </p:txBody>
      </p:sp>
      <p:sp>
        <p:nvSpPr>
          <p:cNvPr id="7" name="フッター プレースホルダー 6">
            <a:extLst>
              <a:ext uri="{FF2B5EF4-FFF2-40B4-BE49-F238E27FC236}">
                <a16:creationId xmlns:a16="http://schemas.microsoft.com/office/drawing/2014/main" id="{54B1D749-4E8E-48BE-827B-638572A05A04}"/>
              </a:ext>
            </a:extLst>
          </p:cNvPr>
          <p:cNvSpPr>
            <a:spLocks noGrp="1"/>
          </p:cNvSpPr>
          <p:nvPr>
            <p:ph type="ftr" sz="quarter" idx="11"/>
          </p:nvPr>
        </p:nvSpPr>
        <p:spPr/>
        <p:txBody>
          <a:bodyPr/>
          <a:lstStyle/>
          <a:p>
            <a:endParaRPr kumimoji="1" lang="ja-JP" altLang="en-US"/>
          </a:p>
        </p:txBody>
      </p:sp>
      <p:sp>
        <p:nvSpPr>
          <p:cNvPr id="11" name="スライド番号プレースホルダー 10">
            <a:extLst>
              <a:ext uri="{FF2B5EF4-FFF2-40B4-BE49-F238E27FC236}">
                <a16:creationId xmlns:a16="http://schemas.microsoft.com/office/drawing/2014/main" id="{2E1B7919-1246-4B64-B136-0591D7116C5D}"/>
              </a:ext>
            </a:extLst>
          </p:cNvPr>
          <p:cNvSpPr>
            <a:spLocks noGrp="1"/>
          </p:cNvSpPr>
          <p:nvPr>
            <p:ph type="sldNum" sz="quarter" idx="12"/>
          </p:nvPr>
        </p:nvSpPr>
        <p:spPr/>
        <p:txBody>
          <a:bodyPr/>
          <a:lstStyle/>
          <a:p>
            <a:fld id="{1718624D-160C-4CB2-BF10-2AFFC070AA01}" type="slidenum">
              <a:rPr kumimoji="1" lang="ja-JP" altLang="en-US" smtClean="0"/>
              <a:t>‹#›</a:t>
            </a:fld>
            <a:endParaRPr kumimoji="1" lang="ja-JP" altLang="en-US"/>
          </a:p>
        </p:txBody>
      </p:sp>
    </p:spTree>
    <p:extLst>
      <p:ext uri="{BB962C8B-B14F-4D97-AF65-F5344CB8AC3E}">
        <p14:creationId xmlns:p14="http://schemas.microsoft.com/office/powerpoint/2010/main" val="3875889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6286" y="365125"/>
            <a:ext cx="7507514"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C6D95-A422-4122-BB1C-80A2FC6A53E6}" type="datetime1">
              <a:rPr kumimoji="1" lang="ja-JP" altLang="en-US" smtClean="0"/>
              <a:t>2023/3/20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8624D-160C-4CB2-BF10-2AFFC070AA01}" type="slidenum">
              <a:rPr kumimoji="1" lang="ja-JP" altLang="en-US" smtClean="0"/>
              <a:t>‹#›</a:t>
            </a:fld>
            <a:endParaRPr kumimoji="1" lang="ja-JP" altLang="en-US"/>
          </a:p>
        </p:txBody>
      </p:sp>
    </p:spTree>
    <p:extLst>
      <p:ext uri="{BB962C8B-B14F-4D97-AF65-F5344CB8AC3E}">
        <p14:creationId xmlns:p14="http://schemas.microsoft.com/office/powerpoint/2010/main" val="1038992819"/>
      </p:ext>
    </p:extLst>
  </p:cSld>
  <p:clrMap bg1="lt1" tx1="dk1" bg2="lt2" tx2="dk2" accent1="accent1" accent2="accent2" accent3="accent3" accent4="accent4" accent5="accent5" accent6="accent6" hlink="hlink" folHlink="folHlink"/>
  <p:sldLayoutIdLst>
    <p:sldLayoutId id="2147484025" r:id="rId1"/>
    <p:sldLayoutId id="2147484026"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a:xfrm>
            <a:off x="9270476" y="6356349"/>
            <a:ext cx="2743200" cy="365125"/>
          </a:xfrm>
        </p:spPr>
        <p:txBody>
          <a:bodyPr/>
          <a:lstStyle/>
          <a:p>
            <a:fld id="{1718624D-160C-4CB2-BF10-2AFFC070AA01}" type="slidenum">
              <a:rPr lang="ja-JP" altLang="en-US" smtClean="0"/>
              <a:pPr/>
              <a:t>1</a:t>
            </a:fld>
            <a:endParaRPr lang="ja-JP" altLang="en-US"/>
          </a:p>
        </p:txBody>
      </p:sp>
      <p:sp>
        <p:nvSpPr>
          <p:cNvPr id="2" name="タイトル 1">
            <a:extLst>
              <a:ext uri="{FF2B5EF4-FFF2-40B4-BE49-F238E27FC236}">
                <a16:creationId xmlns:a16="http://schemas.microsoft.com/office/drawing/2014/main" id="{0808176B-21B0-407B-B83F-87381FB180AE}"/>
              </a:ext>
            </a:extLst>
          </p:cNvPr>
          <p:cNvSpPr>
            <a:spLocks noGrp="1"/>
          </p:cNvSpPr>
          <p:nvPr>
            <p:ph type="title"/>
          </p:nvPr>
        </p:nvSpPr>
        <p:spPr>
          <a:xfrm>
            <a:off x="0" y="1297868"/>
            <a:ext cx="12191999" cy="1342665"/>
          </a:xfrm>
        </p:spPr>
        <p:txBody>
          <a:bodyPr>
            <a:normAutofit/>
          </a:bodyPr>
          <a:lstStyle/>
          <a:p>
            <a:pPr algn="ctr"/>
            <a:r>
              <a:rPr lang="ja-JP" altLang="en-US" b="1">
                <a:solidFill>
                  <a:srgbClr val="234059"/>
                </a:solidFill>
              </a:rPr>
              <a:t>令和５年３月</a:t>
            </a:r>
            <a:r>
              <a:rPr lang="en-US" altLang="ja-JP" b="1" dirty="0">
                <a:solidFill>
                  <a:srgbClr val="234059"/>
                </a:solidFill>
              </a:rPr>
              <a:t>10</a:t>
            </a:r>
            <a:r>
              <a:rPr lang="ja-JP" altLang="en-US" b="1">
                <a:solidFill>
                  <a:srgbClr val="234059"/>
                </a:solidFill>
              </a:rPr>
              <a:t>日　最高裁第二小法廷判決</a:t>
            </a:r>
            <a:br>
              <a:rPr lang="en-US" altLang="ja-JP" b="1" dirty="0">
                <a:solidFill>
                  <a:srgbClr val="234059"/>
                </a:solidFill>
              </a:rPr>
            </a:br>
            <a:r>
              <a:rPr lang="en-US" altLang="ja-JP" b="1" dirty="0">
                <a:solidFill>
                  <a:srgbClr val="234059"/>
                </a:solidFill>
              </a:rPr>
              <a:t>(</a:t>
            </a:r>
            <a:r>
              <a:rPr lang="ja-JP" altLang="en-US" b="1">
                <a:solidFill>
                  <a:srgbClr val="234059"/>
                </a:solidFill>
              </a:rPr>
              <a:t>令和４（受）</a:t>
            </a:r>
            <a:r>
              <a:rPr lang="en-US" altLang="ja-JP" b="1" dirty="0">
                <a:solidFill>
                  <a:srgbClr val="234059"/>
                </a:solidFill>
              </a:rPr>
              <a:t>1019</a:t>
            </a:r>
            <a:r>
              <a:rPr lang="ja-JP" altLang="en-US" b="1">
                <a:solidFill>
                  <a:srgbClr val="234059"/>
                </a:solidFill>
              </a:rPr>
              <a:t> 未払賃金等請求事件</a:t>
            </a:r>
            <a:r>
              <a:rPr lang="en-US" altLang="ja-JP" b="1" dirty="0">
                <a:solidFill>
                  <a:srgbClr val="234059"/>
                </a:solidFill>
              </a:rPr>
              <a:t>)</a:t>
            </a:r>
            <a:r>
              <a:rPr lang="ja-JP" altLang="en-US" b="1">
                <a:solidFill>
                  <a:srgbClr val="234059"/>
                </a:solidFill>
              </a:rPr>
              <a:t>の検討</a:t>
            </a:r>
            <a:endParaRPr lang="ja-JP" altLang="en-US" b="1" dirty="0">
              <a:solidFill>
                <a:srgbClr val="234059"/>
              </a:solidFill>
            </a:endParaRPr>
          </a:p>
        </p:txBody>
      </p:sp>
      <p:sp>
        <p:nvSpPr>
          <p:cNvPr id="6" name="タイトル 1">
            <a:extLst>
              <a:ext uri="{FF2B5EF4-FFF2-40B4-BE49-F238E27FC236}">
                <a16:creationId xmlns:a16="http://schemas.microsoft.com/office/drawing/2014/main" id="{0808176B-21B0-407B-B83F-87381FB180AE}"/>
              </a:ext>
            </a:extLst>
          </p:cNvPr>
          <p:cNvSpPr txBox="1">
            <a:spLocks/>
          </p:cNvSpPr>
          <p:nvPr/>
        </p:nvSpPr>
        <p:spPr>
          <a:xfrm>
            <a:off x="0" y="5343121"/>
            <a:ext cx="12191999" cy="96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pPr algn="ctr"/>
            <a:r>
              <a:rPr lang="ja-JP" altLang="en-US" sz="2800" b="1" dirty="0">
                <a:solidFill>
                  <a:srgbClr val="234059"/>
                </a:solidFill>
              </a:rPr>
              <a:t>寺前総合法律事務所</a:t>
            </a:r>
            <a:br>
              <a:rPr lang="ja-JP" altLang="en-US" sz="2800" b="1" dirty="0">
                <a:solidFill>
                  <a:srgbClr val="234059"/>
                </a:solidFill>
              </a:rPr>
            </a:br>
            <a:r>
              <a:rPr lang="ja-JP" altLang="en-US" sz="2800" b="1" dirty="0">
                <a:solidFill>
                  <a:srgbClr val="234059"/>
                </a:solidFill>
              </a:rPr>
              <a:t>弁護士・中小企業診断士　岡　崎　教　行</a:t>
            </a:r>
          </a:p>
        </p:txBody>
      </p:sp>
      <p:grpSp>
        <p:nvGrpSpPr>
          <p:cNvPr id="5" name="グループ化 4"/>
          <p:cNvGrpSpPr/>
          <p:nvPr/>
        </p:nvGrpSpPr>
        <p:grpSpPr>
          <a:xfrm>
            <a:off x="4080588" y="2435666"/>
            <a:ext cx="4030822" cy="3390660"/>
            <a:chOff x="3324571" y="1090905"/>
            <a:chExt cx="5542857" cy="467619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4571" y="1090905"/>
              <a:ext cx="5542857" cy="4676190"/>
            </a:xfrm>
            <a:prstGeom prst="rect">
              <a:avLst/>
            </a:prstGeom>
          </p:spPr>
        </p:pic>
        <p:sp>
          <p:nvSpPr>
            <p:cNvPr id="7" name="テキスト ボックス 6">
              <a:extLst>
                <a:ext uri="{FF2B5EF4-FFF2-40B4-BE49-F238E27FC236}">
                  <a16:creationId xmlns:a16="http://schemas.microsoft.com/office/drawing/2014/main" id="{010CE275-68D1-4159-BA44-FB9EDEB7DAC4}"/>
                </a:ext>
              </a:extLst>
            </p:cNvPr>
            <p:cNvSpPr txBox="1"/>
            <p:nvPr/>
          </p:nvSpPr>
          <p:spPr>
            <a:xfrm>
              <a:off x="5962504" y="2241923"/>
              <a:ext cx="1949753" cy="891380"/>
            </a:xfrm>
            <a:prstGeom prst="rect">
              <a:avLst/>
            </a:prstGeom>
            <a:noFill/>
          </p:spPr>
          <p:txBody>
            <a:bodyPr wrap="square" rtlCol="0">
              <a:spAutoFit/>
            </a:bodyPr>
            <a:lstStyle/>
            <a:p>
              <a:r>
                <a:rPr kumimoji="1" lang="ja-JP" altLang="en-US" b="1"/>
                <a:t>違和感の正体とは？</a:t>
              </a:r>
              <a:endParaRPr kumimoji="1" lang="en-US" altLang="ja-JP" b="1" dirty="0"/>
            </a:p>
          </p:txBody>
        </p:sp>
      </p:grpSp>
      <p:sp>
        <p:nvSpPr>
          <p:cNvPr id="8" name="タイトル 1">
            <a:extLst>
              <a:ext uri="{FF2B5EF4-FFF2-40B4-BE49-F238E27FC236}">
                <a16:creationId xmlns:a16="http://schemas.microsoft.com/office/drawing/2014/main" id="{98D6B150-35DA-406E-AE36-CBAE3BD4489A}"/>
              </a:ext>
            </a:extLst>
          </p:cNvPr>
          <p:cNvSpPr txBox="1">
            <a:spLocks/>
          </p:cNvSpPr>
          <p:nvPr/>
        </p:nvSpPr>
        <p:spPr>
          <a:xfrm>
            <a:off x="0" y="247590"/>
            <a:ext cx="11820041" cy="9664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sz="3200"/>
              <a:t>最高裁判決に対する素朴な疑問</a:t>
            </a:r>
            <a:endParaRPr lang="ja-JP" altLang="en-US" sz="3200" dirty="0"/>
          </a:p>
        </p:txBody>
      </p:sp>
      <p:sp>
        <p:nvSpPr>
          <p:cNvPr id="9" name="テキスト ボックス 8">
            <a:extLst>
              <a:ext uri="{FF2B5EF4-FFF2-40B4-BE49-F238E27FC236}">
                <a16:creationId xmlns:a16="http://schemas.microsoft.com/office/drawing/2014/main" id="{DC98DC38-DC50-4E00-ADAF-7ACFC69C8A21}"/>
              </a:ext>
            </a:extLst>
          </p:cNvPr>
          <p:cNvSpPr txBox="1"/>
          <p:nvPr/>
        </p:nvSpPr>
        <p:spPr>
          <a:xfrm>
            <a:off x="8111410" y="4445947"/>
            <a:ext cx="3711536" cy="523220"/>
          </a:xfrm>
          <a:prstGeom prst="rect">
            <a:avLst/>
          </a:prstGeom>
          <a:noFill/>
        </p:spPr>
        <p:txBody>
          <a:bodyPr wrap="square" rtlCol="0">
            <a:spAutoFit/>
          </a:bodyPr>
          <a:lstStyle/>
          <a:p>
            <a:r>
              <a:rPr kumimoji="1" lang="ja-JP" altLang="en-US" sz="2800" b="1">
                <a:solidFill>
                  <a:schemeClr val="accent4">
                    <a:lumMod val="50000"/>
                  </a:schemeClr>
                </a:solidFill>
                <a:latin typeface="メイリオ" panose="020B0604030504040204" pitchFamily="50" charset="-128"/>
                <a:ea typeface="メイリオ" panose="020B0604030504040204" pitchFamily="50" charset="-128"/>
              </a:rPr>
              <a:t>令和５年３月</a:t>
            </a:r>
            <a:r>
              <a:rPr kumimoji="1" lang="en-US" altLang="ja-JP" sz="2800" b="1" dirty="0">
                <a:solidFill>
                  <a:schemeClr val="accent4">
                    <a:lumMod val="50000"/>
                  </a:schemeClr>
                </a:solidFill>
                <a:latin typeface="メイリオ" panose="020B0604030504040204" pitchFamily="50" charset="-128"/>
                <a:ea typeface="メイリオ" panose="020B0604030504040204" pitchFamily="50" charset="-128"/>
              </a:rPr>
              <a:t>20</a:t>
            </a:r>
            <a:r>
              <a:rPr kumimoji="1" lang="ja-JP" altLang="en-US" sz="2800" b="1">
                <a:solidFill>
                  <a:schemeClr val="accent4">
                    <a:lumMod val="50000"/>
                  </a:schemeClr>
                </a:solidFill>
                <a:latin typeface="メイリオ" panose="020B0604030504040204" pitchFamily="50" charset="-128"/>
                <a:ea typeface="メイリオ" panose="020B0604030504040204" pitchFamily="50" charset="-128"/>
              </a:rPr>
              <a:t>日版</a:t>
            </a:r>
            <a:endParaRPr kumimoji="1" lang="ja-JP" altLang="en-US" sz="2800" b="1" dirty="0">
              <a:solidFill>
                <a:schemeClr val="accent4">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469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10</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0" y="1245512"/>
            <a:ext cx="3498991" cy="5078313"/>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新給与体系の下においては、</a:t>
            </a:r>
            <a:r>
              <a:rPr lang="ja-JP" altLang="en-US" sz="1800">
                <a:solidFill>
                  <a:srgbClr val="FF0000"/>
                </a:solidFill>
                <a:latin typeface="Meiryo" panose="020B0604030504040204" pitchFamily="34" charset="-128"/>
                <a:ea typeface="Meiryo" panose="020B0604030504040204" pitchFamily="34" charset="-128"/>
              </a:rPr>
              <a:t>時間外労働等の有無やその多寡と直接関係なく決定される本件割増賃金</a:t>
            </a:r>
            <a:r>
              <a:rPr lang="ja-JP" altLang="en-US" sz="1800">
                <a:latin typeface="Meiryo" panose="020B0604030504040204" pitchFamily="34" charset="-128"/>
                <a:ea typeface="Meiryo" panose="020B0604030504040204" pitchFamily="34" charset="-128"/>
              </a:rPr>
              <a:t>の総額のうち、</a:t>
            </a:r>
            <a:r>
              <a:rPr lang="ja-JP" altLang="en-US" sz="1800">
                <a:solidFill>
                  <a:srgbClr val="7030A0"/>
                </a:solidFill>
                <a:latin typeface="Meiryo" panose="020B0604030504040204" pitchFamily="34" charset="-128"/>
                <a:ea typeface="Meiryo" panose="020B0604030504040204" pitchFamily="34" charset="-128"/>
              </a:rPr>
              <a:t>基本給等を通常の労働時間の賃金として労働基準法</a:t>
            </a:r>
            <a:r>
              <a:rPr lang="en-US" altLang="ja-JP" sz="1800" dirty="0">
                <a:solidFill>
                  <a:srgbClr val="7030A0"/>
                </a:solidFill>
                <a:latin typeface="Meiryo" panose="020B0604030504040204" pitchFamily="34" charset="-128"/>
                <a:ea typeface="Meiryo" panose="020B0604030504040204" pitchFamily="34" charset="-128"/>
              </a:rPr>
              <a:t>37</a:t>
            </a:r>
            <a:r>
              <a:rPr lang="ja-JP" altLang="en-US" sz="1800">
                <a:solidFill>
                  <a:srgbClr val="7030A0"/>
                </a:solidFill>
                <a:latin typeface="Meiryo" panose="020B0604030504040204" pitchFamily="34" charset="-128"/>
                <a:ea typeface="Meiryo" panose="020B0604030504040204" pitchFamily="34" charset="-128"/>
              </a:rPr>
              <a:t>条等に定められた方法により算定された額が本件時間外手当の額</a:t>
            </a:r>
            <a:r>
              <a:rPr lang="ja-JP" altLang="en-US" sz="1800">
                <a:latin typeface="Meiryo" panose="020B0604030504040204" pitchFamily="34" charset="-128"/>
                <a:ea typeface="Meiryo" panose="020B0604030504040204" pitchFamily="34" charset="-128"/>
              </a:rPr>
              <a:t>となり、</a:t>
            </a:r>
            <a:r>
              <a:rPr lang="ja-JP" altLang="en-US" sz="1800">
                <a:solidFill>
                  <a:srgbClr val="0070C0"/>
                </a:solidFill>
                <a:latin typeface="Meiryo" panose="020B0604030504040204" pitchFamily="34" charset="-128"/>
                <a:ea typeface="Meiryo" panose="020B0604030504040204" pitchFamily="34" charset="-128"/>
              </a:rPr>
              <a:t>その余の額が調整手当の額</a:t>
            </a:r>
            <a:r>
              <a:rPr lang="ja-JP" altLang="en-US" sz="1800">
                <a:latin typeface="Meiryo" panose="020B0604030504040204" pitchFamily="34" charset="-128"/>
                <a:ea typeface="Meiryo" panose="020B0604030504040204" pitchFamily="34" charset="-128"/>
              </a:rPr>
              <a:t>となるから、本件時間外手当と調整手当とは、前者の額が定まることにより当然に後者の額が定まるという関係にあり、</a:t>
            </a:r>
            <a:r>
              <a:rPr lang="ja-JP" altLang="en-US" sz="1800">
                <a:solidFill>
                  <a:srgbClr val="00B050"/>
                </a:solidFill>
                <a:latin typeface="Meiryo" panose="020B0604030504040204" pitchFamily="34" charset="-128"/>
                <a:ea typeface="Meiryo" panose="020B0604030504040204" pitchFamily="34" charset="-128"/>
              </a:rPr>
              <a:t>両者が区別されていることについては、本件割増賃金の内訳として計算上区別された数額に、それぞれ名称が付されているという以上の意味を見いだすことができない</a:t>
            </a:r>
            <a:r>
              <a:rPr lang="ja-JP" altLang="en-US" sz="1800">
                <a:latin typeface="Meiryo" panose="020B0604030504040204" pitchFamily="34" charset="-128"/>
                <a:ea typeface="Meiryo" panose="020B0604030504040204" pitchFamily="34" charset="-128"/>
              </a:rPr>
              <a:t>。</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5" y="3784669"/>
            <a:ext cx="3078203"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0692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11</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86513" y="1931121"/>
            <a:ext cx="3315643" cy="2862322"/>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そうすると、本件時間外手当の支払により労働基準法</a:t>
            </a:r>
            <a:r>
              <a:rPr lang="en-US" altLang="ja-JP" sz="1800" dirty="0">
                <a:latin typeface="Meiryo" panose="020B0604030504040204" pitchFamily="34" charset="-128"/>
                <a:ea typeface="Meiryo" panose="020B0604030504040204" pitchFamily="34" charset="-128"/>
              </a:rPr>
              <a:t>37</a:t>
            </a:r>
            <a:r>
              <a:rPr lang="ja-JP" altLang="en-US" sz="1800">
                <a:latin typeface="Meiryo" panose="020B0604030504040204" pitchFamily="34" charset="-128"/>
                <a:ea typeface="Meiryo" panose="020B0604030504040204" pitchFamily="34" charset="-128"/>
              </a:rPr>
              <a:t>条の割増賃金が支払われたものといえるか否かを検討するに当たっては、</a:t>
            </a:r>
            <a:r>
              <a:rPr lang="ja-JP" altLang="en-US" sz="1800">
                <a:solidFill>
                  <a:srgbClr val="FF0000"/>
                </a:solidFill>
                <a:latin typeface="Meiryo" panose="020B0604030504040204" pitchFamily="34" charset="-128"/>
                <a:ea typeface="Meiryo" panose="020B0604030504040204" pitchFamily="34" charset="-128"/>
              </a:rPr>
              <a:t>本件時間外手当と調整手当から成る本件割増賃金が、全体として時間外労働等に対する対価として支払われるものとされているか否かを問題</a:t>
            </a:r>
            <a:r>
              <a:rPr lang="ja-JP" altLang="en-US" sz="1800">
                <a:latin typeface="Meiryo" panose="020B0604030504040204" pitchFamily="34" charset="-128"/>
                <a:ea typeface="Meiryo" panose="020B0604030504040204" pitchFamily="34" charset="-128"/>
              </a:rPr>
              <a:t>とすべきこととなる。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5" y="3784669"/>
            <a:ext cx="3046663"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88164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12</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a:p>
            <a:pPr algn="ctr"/>
            <a:endParaRPr kumimoji="1" lang="ja-JP" altLang="en-US"/>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80814" y="1984176"/>
            <a:ext cx="3511185" cy="3416320"/>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被上告人は、労働基準監督署から適正な労働時間の管理を行うよう指導を受けたことを契機として新給与体系を導入するに当たり、</a:t>
            </a:r>
            <a:r>
              <a:rPr lang="ja-JP" altLang="en-US" sz="1800">
                <a:solidFill>
                  <a:srgbClr val="FF0000"/>
                </a:solidFill>
                <a:latin typeface="Meiryo" panose="020B0604030504040204" pitchFamily="34" charset="-128"/>
                <a:ea typeface="Meiryo" panose="020B0604030504040204" pitchFamily="34" charset="-128"/>
              </a:rPr>
              <a:t>賃金総額の算定については従前の取扱いを継続する</a:t>
            </a:r>
            <a:r>
              <a:rPr lang="ja-JP" altLang="en-US" sz="1800">
                <a:latin typeface="Meiryo" panose="020B0604030504040204" pitchFamily="34" charset="-128"/>
                <a:ea typeface="Meiryo" panose="020B0604030504040204" pitchFamily="34" charset="-128"/>
              </a:rPr>
              <a:t>一方で、旧給与体系の下において自身が通常の労働時間の賃金と位置付けていた</a:t>
            </a:r>
            <a:r>
              <a:rPr lang="ja-JP" altLang="en-US" sz="1800">
                <a:solidFill>
                  <a:srgbClr val="7030A0"/>
                </a:solidFill>
                <a:latin typeface="Meiryo" panose="020B0604030504040204" pitchFamily="34" charset="-128"/>
                <a:ea typeface="Meiryo" panose="020B0604030504040204" pitchFamily="34" charset="-128"/>
              </a:rPr>
              <a:t>基本歩合給の相当部分を新たに調整手当として支給する</a:t>
            </a:r>
            <a:r>
              <a:rPr lang="ja-JP" altLang="en-US" sz="1800">
                <a:latin typeface="Meiryo" panose="020B0604030504040204" pitchFamily="34" charset="-128"/>
                <a:ea typeface="Meiryo" panose="020B0604030504040204" pitchFamily="34" charset="-128"/>
              </a:rPr>
              <a:t>ものとしたということができる。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304666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16239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13</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0" y="1947745"/>
            <a:ext cx="3391556" cy="3139321"/>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そうすると、</a:t>
            </a:r>
            <a:r>
              <a:rPr lang="ja-JP" altLang="en-US" sz="1800">
                <a:solidFill>
                  <a:srgbClr val="FF0000"/>
                </a:solidFill>
                <a:latin typeface="Meiryo" panose="020B0604030504040204" pitchFamily="34" charset="-128"/>
                <a:ea typeface="Meiryo" panose="020B0604030504040204" pitchFamily="34" charset="-128"/>
              </a:rPr>
              <a:t>旧給与体系の下においては、基本給及び基本歩合給のみが通常の労働時間の賃金であった</a:t>
            </a:r>
            <a:r>
              <a:rPr lang="ja-JP" altLang="en-US" sz="1800">
                <a:latin typeface="Meiryo" panose="020B0604030504040204" pitchFamily="34" charset="-128"/>
                <a:ea typeface="Meiryo" panose="020B0604030504040204" pitchFamily="34" charset="-128"/>
              </a:rPr>
              <a:t>としても、上告人に係る通常の労働時間の賃金の額は、</a:t>
            </a:r>
            <a:r>
              <a:rPr lang="ja-JP" altLang="en-US" sz="1800">
                <a:solidFill>
                  <a:srgbClr val="7030A0"/>
                </a:solidFill>
                <a:latin typeface="Meiryo" panose="020B0604030504040204" pitchFamily="34" charset="-128"/>
                <a:ea typeface="Meiryo" panose="020B0604030504040204" pitchFamily="34" charset="-128"/>
              </a:rPr>
              <a:t>新給与体系の下における基本給等及び調整手当の合計</a:t>
            </a:r>
            <a:r>
              <a:rPr lang="ja-JP" altLang="en-US" sz="1800">
                <a:latin typeface="Meiryo" panose="020B0604030504040204" pitchFamily="34" charset="-128"/>
                <a:ea typeface="Meiryo" panose="020B0604030504040204" pitchFamily="34" charset="-128"/>
              </a:rPr>
              <a:t>に相当する額と大きく変わらない水準、</a:t>
            </a:r>
            <a:r>
              <a:rPr lang="ja-JP" altLang="en-US" sz="1800">
                <a:solidFill>
                  <a:srgbClr val="00B050"/>
                </a:solidFill>
                <a:latin typeface="Meiryo" panose="020B0604030504040204" pitchFamily="34" charset="-128"/>
                <a:ea typeface="Meiryo" panose="020B0604030504040204" pitchFamily="34" charset="-128"/>
              </a:rPr>
              <a:t>具体的には１時間当たり平均</a:t>
            </a:r>
            <a:r>
              <a:rPr lang="en-US" altLang="ja-JP" sz="1800" dirty="0">
                <a:solidFill>
                  <a:srgbClr val="00B050"/>
                </a:solidFill>
                <a:latin typeface="Meiryo" panose="020B0604030504040204" pitchFamily="34" charset="-128"/>
                <a:ea typeface="Meiryo" panose="020B0604030504040204" pitchFamily="34" charset="-128"/>
              </a:rPr>
              <a:t>1300</a:t>
            </a:r>
            <a:r>
              <a:rPr lang="ja-JP" altLang="en-US" sz="1800">
                <a:solidFill>
                  <a:srgbClr val="00B050"/>
                </a:solidFill>
                <a:latin typeface="Meiryo" panose="020B0604030504040204" pitchFamily="34" charset="-128"/>
                <a:ea typeface="Meiryo" panose="020B0604030504040204" pitchFamily="34" charset="-128"/>
              </a:rPr>
              <a:t>～</a:t>
            </a:r>
            <a:r>
              <a:rPr lang="en-US" altLang="ja-JP" sz="1800" dirty="0">
                <a:solidFill>
                  <a:srgbClr val="00B050"/>
                </a:solidFill>
                <a:latin typeface="Meiryo" panose="020B0604030504040204" pitchFamily="34" charset="-128"/>
                <a:ea typeface="Meiryo" panose="020B0604030504040204" pitchFamily="34" charset="-128"/>
              </a:rPr>
              <a:t>1400</a:t>
            </a:r>
            <a:r>
              <a:rPr lang="ja-JP" altLang="en-US" sz="1800">
                <a:solidFill>
                  <a:srgbClr val="00B050"/>
                </a:solidFill>
                <a:latin typeface="Meiryo" panose="020B0604030504040204" pitchFamily="34" charset="-128"/>
                <a:ea typeface="Meiryo" panose="020B0604030504040204" pitchFamily="34" charset="-128"/>
              </a:rPr>
              <a:t>円程度</a:t>
            </a:r>
            <a:r>
              <a:rPr lang="ja-JP" altLang="en-US" sz="1800">
                <a:latin typeface="Meiryo" panose="020B0604030504040204" pitchFamily="34" charset="-128"/>
                <a:ea typeface="Meiryo" panose="020B0604030504040204" pitchFamily="34" charset="-128"/>
              </a:rPr>
              <a:t>であったことがうかがわれる。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29978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75617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14</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0" y="1947745"/>
            <a:ext cx="3391556" cy="3416320"/>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一方、上記のような調整手当の導入の結果、</a:t>
            </a:r>
            <a:r>
              <a:rPr lang="ja-JP" altLang="en-US" sz="1800">
                <a:solidFill>
                  <a:srgbClr val="FF0000"/>
                </a:solidFill>
                <a:latin typeface="Meiryo" panose="020B0604030504040204" pitchFamily="34" charset="-128"/>
                <a:ea typeface="Meiryo" panose="020B0604030504040204" pitchFamily="34" charset="-128"/>
              </a:rPr>
              <a:t>新給与体系の下においては、基本給等のみが通常の労働時間の賃金</a:t>
            </a:r>
            <a:r>
              <a:rPr lang="ja-JP" altLang="en-US" sz="1800">
                <a:latin typeface="Meiryo" panose="020B0604030504040204" pitchFamily="34" charset="-128"/>
                <a:ea typeface="Meiryo" panose="020B0604030504040204" pitchFamily="34" charset="-128"/>
              </a:rPr>
              <a:t>であり</a:t>
            </a:r>
            <a:r>
              <a:rPr lang="ja-JP" altLang="en-US" sz="1800">
                <a:solidFill>
                  <a:srgbClr val="7030A0"/>
                </a:solidFill>
                <a:latin typeface="Meiryo" panose="020B0604030504040204" pitchFamily="34" charset="-128"/>
                <a:ea typeface="Meiryo" panose="020B0604030504040204" pitchFamily="34" charset="-128"/>
              </a:rPr>
              <a:t>本件割増賃金は時間外労働等に対する対価</a:t>
            </a:r>
            <a:r>
              <a:rPr lang="ja-JP" altLang="en-US" sz="1800">
                <a:latin typeface="Meiryo" panose="020B0604030504040204" pitchFamily="34" charset="-128"/>
                <a:ea typeface="Meiryo" panose="020B0604030504040204" pitchFamily="34" charset="-128"/>
              </a:rPr>
              <a:t>として支払われるものと仮定すると、上告人に係る</a:t>
            </a:r>
            <a:r>
              <a:rPr lang="ja-JP" altLang="en-US" sz="1800">
                <a:solidFill>
                  <a:srgbClr val="00B050"/>
                </a:solidFill>
                <a:latin typeface="Meiryo" panose="020B0604030504040204" pitchFamily="34" charset="-128"/>
                <a:ea typeface="Meiryo" panose="020B0604030504040204" pitchFamily="34" charset="-128"/>
              </a:rPr>
              <a:t>通常の労働時間の賃金の額</a:t>
            </a:r>
            <a:r>
              <a:rPr lang="ja-JP" altLang="en-US" sz="1800">
                <a:latin typeface="Meiryo" panose="020B0604030504040204" pitchFamily="34" charset="-128"/>
                <a:ea typeface="Meiryo" panose="020B0604030504040204" pitchFamily="34" charset="-128"/>
              </a:rPr>
              <a:t>は、</a:t>
            </a:r>
            <a:r>
              <a:rPr lang="en-US" altLang="ja-JP" sz="1800" dirty="0">
                <a:latin typeface="Meiryo" panose="020B0604030504040204" pitchFamily="34" charset="-128"/>
                <a:ea typeface="Meiryo" panose="020B0604030504040204" pitchFamily="34" charset="-128"/>
              </a:rPr>
              <a:t>19</a:t>
            </a:r>
            <a:r>
              <a:rPr lang="ja-JP" altLang="en-US" sz="1800">
                <a:latin typeface="Meiryo" panose="020B0604030504040204" pitchFamily="34" charset="-128"/>
                <a:ea typeface="Meiryo" panose="020B0604030504040204" pitchFamily="34" charset="-128"/>
              </a:rPr>
              <a:t>か月間を通じ、</a:t>
            </a:r>
            <a:r>
              <a:rPr lang="ja-JP" altLang="en-US" sz="1800">
                <a:solidFill>
                  <a:srgbClr val="00B050"/>
                </a:solidFill>
                <a:latin typeface="Meiryo" panose="020B0604030504040204" pitchFamily="34" charset="-128"/>
                <a:ea typeface="Meiryo" panose="020B0604030504040204" pitchFamily="34" charset="-128"/>
              </a:rPr>
              <a:t>１時間当たり平均約</a:t>
            </a:r>
            <a:r>
              <a:rPr lang="en-US" altLang="ja-JP" sz="1800" dirty="0">
                <a:solidFill>
                  <a:srgbClr val="00B050"/>
                </a:solidFill>
                <a:latin typeface="Meiryo" panose="020B0604030504040204" pitchFamily="34" charset="-128"/>
                <a:ea typeface="Meiryo" panose="020B0604030504040204" pitchFamily="34" charset="-128"/>
              </a:rPr>
              <a:t>840</a:t>
            </a:r>
            <a:r>
              <a:rPr lang="ja-JP" altLang="en-US" sz="1800">
                <a:solidFill>
                  <a:srgbClr val="00B050"/>
                </a:solidFill>
                <a:latin typeface="Meiryo" panose="020B0604030504040204" pitchFamily="34" charset="-128"/>
                <a:ea typeface="Meiryo" panose="020B0604030504040204" pitchFamily="34" charset="-128"/>
              </a:rPr>
              <a:t>円</a:t>
            </a:r>
            <a:r>
              <a:rPr lang="ja-JP" altLang="en-US" sz="1800">
                <a:latin typeface="Meiryo" panose="020B0604030504040204" pitchFamily="34" charset="-128"/>
                <a:ea typeface="Meiryo" panose="020B0604030504040204" pitchFamily="34" charset="-128"/>
              </a:rPr>
              <a:t>となり、旧給与体系の下における水準から大きく減少することとなる。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29978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88256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15</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74462" y="1443841"/>
            <a:ext cx="3455301" cy="3970318"/>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また、上告人については、上記</a:t>
            </a:r>
            <a:r>
              <a:rPr lang="en-US" altLang="ja-JP" sz="1800" dirty="0">
                <a:latin typeface="Meiryo" panose="020B0604030504040204" pitchFamily="34" charset="-128"/>
                <a:ea typeface="Meiryo" panose="020B0604030504040204" pitchFamily="34" charset="-128"/>
              </a:rPr>
              <a:t>19</a:t>
            </a:r>
            <a:r>
              <a:rPr lang="ja-JP" altLang="en-US" sz="1800">
                <a:latin typeface="Meiryo" panose="020B0604030504040204" pitchFamily="34" charset="-128"/>
                <a:ea typeface="Meiryo" panose="020B0604030504040204" pitchFamily="34" charset="-128"/>
              </a:rPr>
              <a:t>か月間を通じ、</a:t>
            </a:r>
            <a:r>
              <a:rPr lang="ja-JP" altLang="en-US" sz="1800">
                <a:solidFill>
                  <a:srgbClr val="00B050"/>
                </a:solidFill>
                <a:latin typeface="Meiryo" panose="020B0604030504040204" pitchFamily="34" charset="-128"/>
                <a:ea typeface="Meiryo" panose="020B0604030504040204" pitchFamily="34" charset="-128"/>
              </a:rPr>
              <a:t>１か月当たりの時間外労働等は平均</a:t>
            </a:r>
            <a:r>
              <a:rPr lang="en-US" altLang="ja-JP" sz="1800" dirty="0">
                <a:solidFill>
                  <a:srgbClr val="00B050"/>
                </a:solidFill>
                <a:latin typeface="Meiryo" panose="020B0604030504040204" pitchFamily="34" charset="-128"/>
                <a:ea typeface="Meiryo" panose="020B0604030504040204" pitchFamily="34" charset="-128"/>
              </a:rPr>
              <a:t>80</a:t>
            </a:r>
            <a:r>
              <a:rPr lang="ja-JP" altLang="en-US" sz="1800">
                <a:solidFill>
                  <a:srgbClr val="00B050"/>
                </a:solidFill>
                <a:latin typeface="Meiryo" panose="020B0604030504040204" pitchFamily="34" charset="-128"/>
                <a:ea typeface="Meiryo" panose="020B0604030504040204" pitchFamily="34" charset="-128"/>
              </a:rPr>
              <a:t>時間弱</a:t>
            </a:r>
            <a:r>
              <a:rPr lang="ja-JP" altLang="en-US" sz="1800">
                <a:latin typeface="Meiryo" panose="020B0604030504040204" pitchFamily="34" charset="-128"/>
                <a:ea typeface="Meiryo" panose="020B0604030504040204" pitchFamily="34" charset="-128"/>
              </a:rPr>
              <a:t>であるところ、</a:t>
            </a:r>
            <a:r>
              <a:rPr lang="ja-JP" altLang="en-US" sz="1800">
                <a:solidFill>
                  <a:srgbClr val="FF0000"/>
                </a:solidFill>
                <a:latin typeface="Meiryo" panose="020B0604030504040204" pitchFamily="34" charset="-128"/>
                <a:ea typeface="Meiryo" panose="020B0604030504040204" pitchFamily="34" charset="-128"/>
              </a:rPr>
              <a:t>これを前提として算定される本件時間外手当をも上回る水準の調整手当</a:t>
            </a:r>
            <a:r>
              <a:rPr lang="ja-JP" altLang="en-US" sz="1800">
                <a:latin typeface="Meiryo" panose="020B0604030504040204" pitchFamily="34" charset="-128"/>
                <a:ea typeface="Meiryo" panose="020B0604030504040204" pitchFamily="34" charset="-128"/>
              </a:rPr>
              <a:t>が支払われていることからすれば、本件割増賃金が時間外労働等に対する対価として支払われるものと仮定すると、</a:t>
            </a:r>
            <a:r>
              <a:rPr lang="ja-JP" altLang="en-US" sz="1800">
                <a:solidFill>
                  <a:srgbClr val="FF0000"/>
                </a:solidFill>
                <a:latin typeface="Meiryo" panose="020B0604030504040204" pitchFamily="34" charset="-128"/>
                <a:ea typeface="Meiryo" panose="020B0604030504040204" pitchFamily="34" charset="-128"/>
              </a:rPr>
              <a:t>実際の勤務状況に照らして想定し難い程度の長時間の時間外労働等を見込んだ過大な割増賃金が支払われる賃金体系が導入</a:t>
            </a:r>
            <a:r>
              <a:rPr lang="ja-JP" altLang="en-US" sz="1800">
                <a:latin typeface="Meiryo" panose="020B0604030504040204" pitchFamily="34" charset="-128"/>
                <a:ea typeface="Meiryo" panose="020B0604030504040204" pitchFamily="34" charset="-128"/>
              </a:rPr>
              <a:t>されたこととなる。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5" y="3784669"/>
            <a:ext cx="307870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
        <p:nvSpPr>
          <p:cNvPr id="3" name="円形吹き出し 2">
            <a:extLst>
              <a:ext uri="{FF2B5EF4-FFF2-40B4-BE49-F238E27FC236}">
                <a16:creationId xmlns:a16="http://schemas.microsoft.com/office/drawing/2014/main" id="{9C9886E9-AD4D-32BF-8E19-461A3FD43F24}"/>
              </a:ext>
            </a:extLst>
          </p:cNvPr>
          <p:cNvSpPr/>
          <p:nvPr/>
        </p:nvSpPr>
        <p:spPr>
          <a:xfrm>
            <a:off x="8794336" y="5491599"/>
            <a:ext cx="3207820" cy="864752"/>
          </a:xfrm>
          <a:prstGeom prst="wedgeEllipseCallout">
            <a:avLst>
              <a:gd name="adj1" fmla="val -31018"/>
              <a:gd name="adj2" fmla="val -688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この制度、</a:t>
            </a:r>
            <a:r>
              <a:rPr kumimoji="1" lang="en-US" altLang="ja-JP" dirty="0"/>
              <a:t>80</a:t>
            </a:r>
            <a:r>
              <a:rPr kumimoji="1" lang="ja-JP" altLang="en-US"/>
              <a:t>時間以上の固定残業よね</a:t>
            </a:r>
          </a:p>
        </p:txBody>
      </p:sp>
    </p:spTree>
    <p:extLst>
      <p:ext uri="{BB962C8B-B14F-4D97-AF65-F5344CB8AC3E}">
        <p14:creationId xmlns:p14="http://schemas.microsoft.com/office/powerpoint/2010/main" val="25053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16</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0" y="1967062"/>
            <a:ext cx="3391556" cy="3139321"/>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しかるところ、新給与体系の導入に当たり、被上告人から上告人を含む労働者に対しては、</a:t>
            </a:r>
            <a:r>
              <a:rPr lang="ja-JP" altLang="en-US" sz="1800">
                <a:solidFill>
                  <a:srgbClr val="FF0000"/>
                </a:solidFill>
                <a:latin typeface="Meiryo" panose="020B0604030504040204" pitchFamily="34" charset="-128"/>
                <a:ea typeface="Meiryo" panose="020B0604030504040204" pitchFamily="34" charset="-128"/>
              </a:rPr>
              <a:t>基本給の増額や調整手当の導入等に関する一応の説明がされたにとどまり、基本歩合給の相当部分を調整手当として支給するものとされたことに伴い上記のような変化が生ずることについて、十分な説明がされたともうかがわれない。</a:t>
            </a:r>
            <a:endParaRPr kumimoji="1" lang="ja-JP" altLang="ja-JP" sz="1800" kern="1200">
              <a:solidFill>
                <a:srgbClr val="FF0000"/>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29978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6457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17</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0" y="1391231"/>
            <a:ext cx="3416137" cy="3693319"/>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以上によれば、新給与体系は、その実質において、時間外労働等の有無やその多寡と直接関係なく決定される</a:t>
            </a:r>
            <a:r>
              <a:rPr lang="ja-JP" altLang="en-US" sz="1800">
                <a:solidFill>
                  <a:srgbClr val="FF0000"/>
                </a:solidFill>
                <a:latin typeface="Meiryo" panose="020B0604030504040204" pitchFamily="34" charset="-128"/>
                <a:ea typeface="Meiryo" panose="020B0604030504040204" pitchFamily="34" charset="-128"/>
              </a:rPr>
              <a:t>賃金総額を超えて労働基準法</a:t>
            </a:r>
            <a:r>
              <a:rPr lang="en-US" altLang="ja-JP" sz="1800" dirty="0">
                <a:solidFill>
                  <a:srgbClr val="FF0000"/>
                </a:solidFill>
                <a:latin typeface="Meiryo" panose="020B0604030504040204" pitchFamily="34" charset="-128"/>
                <a:ea typeface="Meiryo" panose="020B0604030504040204" pitchFamily="34" charset="-128"/>
              </a:rPr>
              <a:t>37</a:t>
            </a:r>
            <a:r>
              <a:rPr lang="ja-JP" altLang="en-US" sz="1800">
                <a:solidFill>
                  <a:srgbClr val="FF0000"/>
                </a:solidFill>
                <a:latin typeface="Meiryo" panose="020B0604030504040204" pitchFamily="34" charset="-128"/>
                <a:ea typeface="Meiryo" panose="020B0604030504040204" pitchFamily="34" charset="-128"/>
              </a:rPr>
              <a:t>条の割増賃金が生じないようにすべく、旧給与体系の下においては通常の労働時間の賃金に当たる基本歩合給として支払われていた賃金の一部につき、</a:t>
            </a:r>
            <a:r>
              <a:rPr lang="ja-JP" altLang="en-US" b="1">
                <a:solidFill>
                  <a:srgbClr val="7030A0"/>
                </a:solidFill>
                <a:latin typeface="Meiryo" panose="020B0604030504040204" pitchFamily="34" charset="-128"/>
                <a:ea typeface="Meiryo" panose="020B0604030504040204" pitchFamily="34" charset="-128"/>
              </a:rPr>
              <a:t>名目のみを</a:t>
            </a:r>
            <a:r>
              <a:rPr lang="ja-JP" altLang="en-US" sz="1800">
                <a:solidFill>
                  <a:srgbClr val="FF0000"/>
                </a:solidFill>
                <a:latin typeface="Meiryo" panose="020B0604030504040204" pitchFamily="34" charset="-128"/>
                <a:ea typeface="Meiryo" panose="020B0604030504040204" pitchFamily="34" charset="-128"/>
              </a:rPr>
              <a:t>本件割増賃金に置き換えて支払うことを内容とする賃金体系である</a:t>
            </a:r>
            <a:r>
              <a:rPr lang="ja-JP" altLang="en-US" sz="1800">
                <a:latin typeface="Meiryo" panose="020B0604030504040204" pitchFamily="34" charset="-128"/>
                <a:ea typeface="Meiryo" panose="020B0604030504040204" pitchFamily="34" charset="-128"/>
              </a:rPr>
              <a:t>というべきである。</a:t>
            </a:r>
            <a:endParaRPr kumimoji="1" lang="ja-JP" altLang="ja-JP" sz="1800" kern="1200">
              <a:solidFill>
                <a:srgbClr val="FF0000"/>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29978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
        <p:nvSpPr>
          <p:cNvPr id="3" name="円形吹き出し 2">
            <a:extLst>
              <a:ext uri="{FF2B5EF4-FFF2-40B4-BE49-F238E27FC236}">
                <a16:creationId xmlns:a16="http://schemas.microsoft.com/office/drawing/2014/main" id="{BF569194-EE9E-B03E-2FC5-AE354328FCAC}"/>
              </a:ext>
            </a:extLst>
          </p:cNvPr>
          <p:cNvSpPr/>
          <p:nvPr/>
        </p:nvSpPr>
        <p:spPr>
          <a:xfrm>
            <a:off x="8666237" y="5212910"/>
            <a:ext cx="3525762" cy="1162109"/>
          </a:xfrm>
          <a:prstGeom prst="wedgeEllipseCallout">
            <a:avLst>
              <a:gd name="adj1" fmla="val -25061"/>
              <a:gd name="adj2" fmla="val -68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基本給を減らして、その分を残業代に付け替えたということと同義</a:t>
            </a:r>
          </a:p>
        </p:txBody>
      </p:sp>
    </p:spTree>
    <p:extLst>
      <p:ext uri="{BB962C8B-B14F-4D97-AF65-F5344CB8AC3E}">
        <p14:creationId xmlns:p14="http://schemas.microsoft.com/office/powerpoint/2010/main" val="3105101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18</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602" y="1480710"/>
            <a:ext cx="3581398" cy="2031325"/>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そうすると、本件割増賃金は、その一部に時間外労働等に対する対価として支払われているものを含むとしても、</a:t>
            </a:r>
            <a:r>
              <a:rPr lang="ja-JP" altLang="en-US" sz="1800">
                <a:solidFill>
                  <a:srgbClr val="FF0000"/>
                </a:solidFill>
                <a:latin typeface="Meiryo" panose="020B0604030504040204" pitchFamily="34" charset="-128"/>
                <a:ea typeface="Meiryo" panose="020B0604030504040204" pitchFamily="34" charset="-128"/>
              </a:rPr>
              <a:t>通常の労働時間の賃金として支払われるべき部分をも相当程度含んでいる</a:t>
            </a:r>
            <a:r>
              <a:rPr lang="ja-JP" altLang="en-US" sz="1800">
                <a:latin typeface="Meiryo" panose="020B0604030504040204" pitchFamily="34" charset="-128"/>
                <a:ea typeface="Meiryo" panose="020B0604030504040204" pitchFamily="34" charset="-128"/>
              </a:rPr>
              <a:t>ものと解さざるを得ない。</a:t>
            </a:r>
            <a:endParaRPr kumimoji="1" lang="ja-JP" altLang="ja-JP" sz="1800" kern="1200">
              <a:solidFill>
                <a:srgbClr val="FF0000"/>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3069118"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
        <p:nvSpPr>
          <p:cNvPr id="3" name="円形吹き出し 2">
            <a:extLst>
              <a:ext uri="{FF2B5EF4-FFF2-40B4-BE49-F238E27FC236}">
                <a16:creationId xmlns:a16="http://schemas.microsoft.com/office/drawing/2014/main" id="{7C987171-7EED-C974-D70B-067AECBA9440}"/>
              </a:ext>
            </a:extLst>
          </p:cNvPr>
          <p:cNvSpPr/>
          <p:nvPr/>
        </p:nvSpPr>
        <p:spPr>
          <a:xfrm>
            <a:off x="8582635" y="3652844"/>
            <a:ext cx="3581398" cy="2723654"/>
          </a:xfrm>
          <a:prstGeom prst="wedgeEllipseCallout">
            <a:avLst>
              <a:gd name="adj1" fmla="val -27925"/>
              <a:gd name="adj2" fmla="val -571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ここの趣旨が不明。制度を変えて、基本給を減額し、その分を固定残業代としてつけたのであり、通常の労働時間の賃金はもはや含まれていないのでは？</a:t>
            </a:r>
            <a:endParaRPr kumimoji="1" lang="en-US" altLang="ja-JP" dirty="0"/>
          </a:p>
        </p:txBody>
      </p:sp>
    </p:spTree>
    <p:extLst>
      <p:ext uri="{BB962C8B-B14F-4D97-AF65-F5344CB8AC3E}">
        <p14:creationId xmlns:p14="http://schemas.microsoft.com/office/powerpoint/2010/main" val="521074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19</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754168" y="1827284"/>
            <a:ext cx="3211095" cy="4247317"/>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そして、前記事実関係等を総合しても、</a:t>
            </a:r>
            <a:r>
              <a:rPr lang="ja-JP" altLang="en-US" sz="1800">
                <a:solidFill>
                  <a:srgbClr val="FF0000"/>
                </a:solidFill>
                <a:latin typeface="Meiryo" panose="020B0604030504040204" pitchFamily="34" charset="-128"/>
                <a:ea typeface="Meiryo" panose="020B0604030504040204" pitchFamily="34" charset="-128"/>
              </a:rPr>
              <a:t>本件割増賃金のうちどの部分が時間外労働等に対する対価に当たるかが明確になっているといった事情もうかがわれない</a:t>
            </a:r>
            <a:r>
              <a:rPr lang="ja-JP" altLang="en-US" sz="1800">
                <a:latin typeface="Meiryo" panose="020B0604030504040204" pitchFamily="34" charset="-128"/>
                <a:ea typeface="Meiryo" panose="020B0604030504040204" pitchFamily="34" charset="-128"/>
              </a:rPr>
              <a:t>以上、</a:t>
            </a:r>
            <a:r>
              <a:rPr lang="ja-JP" altLang="en-US" sz="1800">
                <a:solidFill>
                  <a:srgbClr val="7030A0"/>
                </a:solidFill>
                <a:latin typeface="Meiryo" panose="020B0604030504040204" pitchFamily="34" charset="-128"/>
                <a:ea typeface="Meiryo" panose="020B0604030504040204" pitchFamily="34" charset="-128"/>
              </a:rPr>
              <a:t>本件割増賃金につき、通常の労働時間の賃金に当たる部分と労働基準法</a:t>
            </a:r>
            <a:r>
              <a:rPr lang="en-US" altLang="ja-JP" sz="1800" dirty="0">
                <a:solidFill>
                  <a:srgbClr val="7030A0"/>
                </a:solidFill>
                <a:latin typeface="Meiryo" panose="020B0604030504040204" pitchFamily="34" charset="-128"/>
                <a:ea typeface="Meiryo" panose="020B0604030504040204" pitchFamily="34" charset="-128"/>
              </a:rPr>
              <a:t>37</a:t>
            </a:r>
            <a:r>
              <a:rPr lang="ja-JP" altLang="en-US" sz="1800">
                <a:solidFill>
                  <a:srgbClr val="7030A0"/>
                </a:solidFill>
                <a:latin typeface="Meiryo" panose="020B0604030504040204" pitchFamily="34" charset="-128"/>
                <a:ea typeface="Meiryo" panose="020B0604030504040204" pitchFamily="34" charset="-128"/>
              </a:rPr>
              <a:t>条の割増賃金に当たる部分とを判別することはできないこととなる</a:t>
            </a:r>
            <a:r>
              <a:rPr lang="ja-JP" altLang="en-US" sz="1800">
                <a:latin typeface="Meiryo" panose="020B0604030504040204" pitchFamily="34" charset="-128"/>
                <a:ea typeface="Meiryo" panose="020B0604030504040204" pitchFamily="34" charset="-128"/>
              </a:rPr>
              <a:t>から、被上告人の上告人に対する本件割増賃金の支払により、同条の割増賃金が支払われたものということはできない。</a:t>
            </a:r>
            <a:endParaRPr kumimoji="1" lang="ja-JP" altLang="ja-JP" sz="1800" kern="1200">
              <a:solidFill>
                <a:srgbClr val="FF0000"/>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304182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0130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a:xfrm>
            <a:off x="9270476" y="6356349"/>
            <a:ext cx="2743200" cy="365125"/>
          </a:xfrm>
        </p:spPr>
        <p:txBody>
          <a:bodyPr/>
          <a:lstStyle/>
          <a:p>
            <a:fld id="{1718624D-160C-4CB2-BF10-2AFFC070AA01}" type="slidenum">
              <a:rPr lang="ja-JP" altLang="en-US" smtClean="0"/>
              <a:pPr/>
              <a:t>2</a:t>
            </a:fld>
            <a:endParaRPr lang="ja-JP" altLang="en-US"/>
          </a:p>
        </p:txBody>
      </p:sp>
      <p:sp>
        <p:nvSpPr>
          <p:cNvPr id="2" name="タイトル 1">
            <a:extLst>
              <a:ext uri="{FF2B5EF4-FFF2-40B4-BE49-F238E27FC236}">
                <a16:creationId xmlns:a16="http://schemas.microsoft.com/office/drawing/2014/main" id="{0808176B-21B0-407B-B83F-87381FB180AE}"/>
              </a:ext>
            </a:extLst>
          </p:cNvPr>
          <p:cNvSpPr>
            <a:spLocks noGrp="1"/>
          </p:cNvSpPr>
          <p:nvPr>
            <p:ph type="title"/>
          </p:nvPr>
        </p:nvSpPr>
        <p:spPr>
          <a:xfrm>
            <a:off x="0" y="1594071"/>
            <a:ext cx="12191999" cy="966411"/>
          </a:xfrm>
        </p:spPr>
        <p:txBody>
          <a:bodyPr>
            <a:normAutofit fontScale="90000"/>
          </a:bodyPr>
          <a:lstStyle/>
          <a:p>
            <a:pPr algn="ctr"/>
            <a:r>
              <a:rPr lang="ja-JP" altLang="en-US" b="1" dirty="0">
                <a:solidFill>
                  <a:srgbClr val="234059"/>
                </a:solidFill>
              </a:rPr>
              <a:t>寺前総合法律事務所</a:t>
            </a:r>
            <a:br>
              <a:rPr lang="ja-JP" altLang="en-US" b="1" dirty="0">
                <a:solidFill>
                  <a:srgbClr val="234059"/>
                </a:solidFill>
              </a:rPr>
            </a:br>
            <a:r>
              <a:rPr lang="ja-JP" altLang="en-US" b="1" dirty="0">
                <a:solidFill>
                  <a:srgbClr val="234059"/>
                </a:solidFill>
              </a:rPr>
              <a:t>弁護士・中小企業診断士　岡　崎　教　行</a:t>
            </a:r>
          </a:p>
        </p:txBody>
      </p:sp>
      <p:sp>
        <p:nvSpPr>
          <p:cNvPr id="5" name="タイトル 1">
            <a:extLst>
              <a:ext uri="{FF2B5EF4-FFF2-40B4-BE49-F238E27FC236}">
                <a16:creationId xmlns:a16="http://schemas.microsoft.com/office/drawing/2014/main" id="{0808176B-21B0-407B-B83F-87381FB180AE}"/>
              </a:ext>
            </a:extLst>
          </p:cNvPr>
          <p:cNvSpPr txBox="1">
            <a:spLocks/>
          </p:cNvSpPr>
          <p:nvPr/>
        </p:nvSpPr>
        <p:spPr>
          <a:xfrm>
            <a:off x="371958" y="399991"/>
            <a:ext cx="11820041" cy="9664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dirty="0"/>
              <a:t>自己紹介</a:t>
            </a:r>
          </a:p>
        </p:txBody>
      </p:sp>
      <p:sp>
        <p:nvSpPr>
          <p:cNvPr id="6" name="字幕 16">
            <a:extLst>
              <a:ext uri="{FF2B5EF4-FFF2-40B4-BE49-F238E27FC236}">
                <a16:creationId xmlns:a16="http://schemas.microsoft.com/office/drawing/2014/main" id="{B49443E7-127D-40E9-A598-D9D71BABEDBA}"/>
              </a:ext>
            </a:extLst>
          </p:cNvPr>
          <p:cNvSpPr txBox="1">
            <a:spLocks/>
          </p:cNvSpPr>
          <p:nvPr/>
        </p:nvSpPr>
        <p:spPr>
          <a:xfrm>
            <a:off x="550911" y="2752642"/>
            <a:ext cx="5236573" cy="2583784"/>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dirty="0">
                <a:solidFill>
                  <a:srgbClr val="234059"/>
                </a:solidFill>
                <a:latin typeface="メイリオ" panose="020B0604030504040204" pitchFamily="50" charset="-128"/>
                <a:ea typeface="メイリオ" panose="020B0604030504040204" pitchFamily="50" charset="-128"/>
              </a:rPr>
              <a:t>学歴・職歴</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平成１２年　３月　法政大学法学部卒業</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平成１３年１０月　司法試験第二次試験合格</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平成１４年　３月　法政大学大学院卒業</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平成１５年１０月　弁護士登録　牛嶋・寺前・和田法律事務所（第一東京弁護士会）</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平成２７年　１月　中小企業診断士試験合格</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平成２９年１０月　中小企業診断士登録（城西支部）</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002060"/>
                </a:solidFill>
                <a:latin typeface="メイリオ" panose="020B0604030504040204" pitchFamily="50" charset="-128"/>
                <a:ea typeface="メイリオ" panose="020B0604030504040204" pitchFamily="50" charset="-128"/>
              </a:rPr>
              <a:t>平成３１年　２月　寺前総合法律事務所（パートナー）</a:t>
            </a:r>
            <a:endParaRPr lang="en-US" altLang="ja-JP" sz="1600" b="1" dirty="0">
              <a:solidFill>
                <a:srgbClr val="002060"/>
              </a:solidFill>
              <a:latin typeface="メイリオ" panose="020B0604030504040204" pitchFamily="50" charset="-128"/>
              <a:ea typeface="メイリオ" panose="020B0604030504040204" pitchFamily="50" charset="-128"/>
            </a:endParaRPr>
          </a:p>
        </p:txBody>
      </p:sp>
      <p:sp>
        <p:nvSpPr>
          <p:cNvPr id="7" name="字幕 16">
            <a:extLst>
              <a:ext uri="{FF2B5EF4-FFF2-40B4-BE49-F238E27FC236}">
                <a16:creationId xmlns:a16="http://schemas.microsoft.com/office/drawing/2014/main" id="{B49443E7-127D-40E9-A598-D9D71BABEDBA}"/>
              </a:ext>
            </a:extLst>
          </p:cNvPr>
          <p:cNvSpPr txBox="1">
            <a:spLocks/>
          </p:cNvSpPr>
          <p:nvPr/>
        </p:nvSpPr>
        <p:spPr>
          <a:xfrm>
            <a:off x="5787484" y="2513785"/>
            <a:ext cx="6226192" cy="3585597"/>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dirty="0">
                <a:solidFill>
                  <a:srgbClr val="234059"/>
                </a:solidFill>
                <a:latin typeface="メイリオ" panose="020B0604030504040204" pitchFamily="50" charset="-128"/>
                <a:ea typeface="メイリオ" panose="020B0604030504040204" pitchFamily="50" charset="-128"/>
              </a:rPr>
              <a:t>専門</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労働法務。取り扱う事件、相談の９割程度が労働問題。</a:t>
            </a:r>
            <a:endParaRPr lang="en-US" altLang="ja-JP" sz="1600" b="1" dirty="0">
              <a:solidFill>
                <a:srgbClr val="234059"/>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dirty="0">
                <a:solidFill>
                  <a:srgbClr val="234059"/>
                </a:solidFill>
                <a:latin typeface="メイリオ" panose="020B0604030504040204" pitchFamily="50" charset="-128"/>
                <a:ea typeface="メイリオ" panose="020B0604030504040204" pitchFamily="50" charset="-128"/>
              </a:rPr>
              <a:t>著書</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a:solidFill>
                  <a:srgbClr val="0070C0"/>
                </a:solidFill>
                <a:latin typeface="メイリオ" panose="020B0604030504040204" pitchFamily="50" charset="-128"/>
                <a:ea typeface="メイリオ" panose="020B0604030504040204" pitchFamily="50" charset="-128"/>
              </a:rPr>
              <a:t>三訂版　</a:t>
            </a:r>
            <a:r>
              <a:rPr lang="ja-JP" altLang="en-US" sz="1600" b="1" dirty="0">
                <a:solidFill>
                  <a:srgbClr val="0070C0"/>
                </a:solidFill>
                <a:latin typeface="メイリオ" panose="020B0604030504040204" pitchFamily="50" charset="-128"/>
                <a:ea typeface="メイリオ" panose="020B0604030504040204" pitchFamily="50" charset="-128"/>
              </a:rPr>
              <a:t>使用者側弁護士からみた「標準　中小企業のモデル就業規則策定マニュアル」（</a:t>
            </a:r>
            <a:r>
              <a:rPr lang="ja-JP" altLang="en-US" sz="1600" b="1">
                <a:solidFill>
                  <a:srgbClr val="0070C0"/>
                </a:solidFill>
                <a:latin typeface="メイリオ" panose="020B0604030504040204" pitchFamily="50" charset="-128"/>
                <a:ea typeface="メイリオ" panose="020B0604030504040204" pitchFamily="50" charset="-128"/>
              </a:rPr>
              <a:t>日本法令）</a:t>
            </a:r>
            <a:endParaRPr lang="en-US" altLang="ja-JP" sz="1600" b="1" dirty="0">
              <a:solidFill>
                <a:srgbClr val="00B0F0"/>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a:solidFill>
                  <a:srgbClr val="FF0000"/>
                </a:solidFill>
                <a:latin typeface="メイリオ" panose="020B0604030504040204" pitchFamily="50" charset="-128"/>
                <a:ea typeface="メイリオ" panose="020B0604030504040204" pitchFamily="50" charset="-128"/>
              </a:rPr>
              <a:t>社労士</a:t>
            </a:r>
            <a:r>
              <a:rPr lang="ja-JP" altLang="en-US" sz="1600" b="1" dirty="0">
                <a:solidFill>
                  <a:srgbClr val="FF0000"/>
                </a:solidFill>
                <a:latin typeface="メイリオ" panose="020B0604030504040204" pitchFamily="50" charset="-128"/>
                <a:ea typeface="メイリオ" panose="020B0604030504040204" pitchFamily="50" charset="-128"/>
              </a:rPr>
              <a:t>のためのわかりやすい補佐人制度</a:t>
            </a:r>
            <a:r>
              <a:rPr lang="ja-JP" altLang="en-US" sz="1600" b="1">
                <a:solidFill>
                  <a:srgbClr val="FF0000"/>
                </a:solidFill>
                <a:latin typeface="メイリオ" panose="020B0604030504040204" pitchFamily="50" charset="-128"/>
                <a:ea typeface="メイリオ" panose="020B0604030504040204" pitchFamily="50" charset="-128"/>
              </a:rPr>
              <a:t>の解説（</a:t>
            </a:r>
            <a:r>
              <a:rPr lang="ja-JP" altLang="en-US" sz="1600" b="1" dirty="0">
                <a:solidFill>
                  <a:srgbClr val="FF0000"/>
                </a:solidFill>
                <a:latin typeface="メイリオ" panose="020B0604030504040204" pitchFamily="50" charset="-128"/>
                <a:ea typeface="メイリオ" panose="020B0604030504040204" pitchFamily="50" charset="-128"/>
              </a:rPr>
              <a:t>労働</a:t>
            </a:r>
            <a:r>
              <a:rPr lang="ja-JP" altLang="en-US" sz="1600" b="1">
                <a:solidFill>
                  <a:srgbClr val="FF0000"/>
                </a:solidFill>
                <a:latin typeface="メイリオ" panose="020B0604030504040204" pitchFamily="50" charset="-128"/>
                <a:ea typeface="メイリオ" panose="020B0604030504040204" pitchFamily="50" charset="-128"/>
              </a:rPr>
              <a:t>新聞社）</a:t>
            </a:r>
            <a:endParaRPr lang="en-US" altLang="ja-JP" sz="1600" b="1" dirty="0">
              <a:solidFill>
                <a:srgbClr val="FF0000"/>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chemeClr val="accent1"/>
                </a:solidFill>
                <a:latin typeface="メイリオ" panose="020B0604030504040204" pitchFamily="50" charset="-128"/>
                <a:ea typeface="メイリオ" panose="020B0604030504040204" pitchFamily="50" charset="-128"/>
              </a:rPr>
              <a:t>Q&amp;A</a:t>
            </a:r>
            <a:r>
              <a:rPr lang="ja-JP" altLang="en-US" sz="1600" b="1" dirty="0">
                <a:solidFill>
                  <a:schemeClr val="accent1"/>
                </a:solidFill>
                <a:latin typeface="メイリオ" panose="020B0604030504040204" pitchFamily="50" charset="-128"/>
                <a:ea typeface="メイリオ" panose="020B0604030504040204" pitchFamily="50" charset="-128"/>
              </a:rPr>
              <a:t>とストーリーで学ぶコロナ恐慌後も生き残るための労働条件変更・人員整理の実務（日本法令・共著）</a:t>
            </a:r>
            <a:endParaRPr lang="en-US" altLang="ja-JP" sz="1600" b="1" dirty="0">
              <a:solidFill>
                <a:schemeClr val="accent1"/>
              </a:solidFill>
              <a:latin typeface="メイリオ" panose="020B0604030504040204" pitchFamily="50" charset="-128"/>
              <a:ea typeface="メイリオ" panose="020B0604030504040204" pitchFamily="50" charset="-128"/>
            </a:endParaRPr>
          </a:p>
          <a:p>
            <a:pPr algn="l">
              <a:spcBef>
                <a:spcPts val="300"/>
              </a:spcBef>
            </a:pPr>
            <a:r>
              <a:rPr lang="ja-JP" altLang="en-US" sz="1600" b="1" dirty="0">
                <a:solidFill>
                  <a:srgbClr val="7030A0"/>
                </a:solidFill>
                <a:latin typeface="メイリオ" panose="020B0604030504040204" pitchFamily="50" charset="-128"/>
                <a:ea typeface="メイリオ" panose="020B0604030504040204" pitchFamily="50" charset="-128"/>
              </a:rPr>
              <a:t>就業規則からみるメンタル不調の予防と対応－規定整備のポイント－（新日本法規・</a:t>
            </a:r>
            <a:r>
              <a:rPr lang="ja-JP" altLang="en-US" sz="1600" b="1">
                <a:solidFill>
                  <a:srgbClr val="7030A0"/>
                </a:solidFill>
                <a:latin typeface="メイリオ" panose="020B0604030504040204" pitchFamily="50" charset="-128"/>
                <a:ea typeface="メイリオ" panose="020B0604030504040204" pitchFamily="50" charset="-128"/>
              </a:rPr>
              <a:t>共著）</a:t>
            </a:r>
            <a:endParaRPr lang="en-US" altLang="ja-JP" sz="1600" b="1" dirty="0">
              <a:solidFill>
                <a:srgbClr val="7030A0"/>
              </a:solidFill>
              <a:latin typeface="メイリオ" panose="020B0604030504040204" pitchFamily="50" charset="-128"/>
              <a:ea typeface="メイリオ" panose="020B0604030504040204" pitchFamily="50" charset="-128"/>
            </a:endParaRPr>
          </a:p>
          <a:p>
            <a:pPr algn="l">
              <a:spcBef>
                <a:spcPts val="300"/>
              </a:spcBef>
            </a:pPr>
            <a:r>
              <a:rPr lang="ja-JP" altLang="en-US" sz="1600" b="1">
                <a:solidFill>
                  <a:srgbClr val="C00000"/>
                </a:solidFill>
                <a:latin typeface="メイリオ" panose="020B0604030504040204" pitchFamily="50" charset="-128"/>
                <a:ea typeface="メイリオ" panose="020B0604030504040204" pitchFamily="50" charset="-128"/>
              </a:rPr>
              <a:t>基本がわかる！人事労務管理のチェックリスト（労務行政）</a:t>
            </a:r>
            <a:endParaRPr lang="en-US" altLang="ja-JP" sz="1600" b="1" dirty="0">
              <a:solidFill>
                <a:srgbClr val="C00000"/>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【BLOG】</a:t>
            </a: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労働法務弁護士、がむしゃらに生きる３６５日</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http://okazakinoriyuki.com/</a:t>
            </a:r>
            <a:endParaRPr lang="ja-JP" altLang="en-US" sz="1600" b="1" dirty="0">
              <a:solidFill>
                <a:srgbClr val="234059"/>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0DF2D75B-A886-4EAC-A5AC-154B45C9E73C}"/>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10847430" y="5342756"/>
            <a:ext cx="942857" cy="942857"/>
          </a:xfrm>
          <a:prstGeom prst="rect">
            <a:avLst/>
          </a:prstGeom>
        </p:spPr>
      </p:pic>
    </p:spTree>
    <p:extLst>
      <p:ext uri="{BB962C8B-B14F-4D97-AF65-F5344CB8AC3E}">
        <p14:creationId xmlns:p14="http://schemas.microsoft.com/office/powerpoint/2010/main" val="3956263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20</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586019" y="1397675"/>
            <a:ext cx="3416137" cy="2031325"/>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したがって、被上告人の上告人に対する</a:t>
            </a:r>
            <a:r>
              <a:rPr lang="ja-JP" altLang="en-US" sz="1800">
                <a:solidFill>
                  <a:srgbClr val="FF0000"/>
                </a:solidFill>
                <a:latin typeface="Meiryo" panose="020B0604030504040204" pitchFamily="34" charset="-128"/>
                <a:ea typeface="Meiryo" panose="020B0604030504040204" pitchFamily="34" charset="-128"/>
              </a:rPr>
              <a:t>本件時間外手当の支払により労働基準法</a:t>
            </a:r>
            <a:r>
              <a:rPr lang="en-US" altLang="ja-JP" sz="1800" dirty="0">
                <a:solidFill>
                  <a:srgbClr val="FF0000"/>
                </a:solidFill>
                <a:latin typeface="Meiryo" panose="020B0604030504040204" pitchFamily="34" charset="-128"/>
                <a:ea typeface="Meiryo" panose="020B0604030504040204" pitchFamily="34" charset="-128"/>
              </a:rPr>
              <a:t>37</a:t>
            </a:r>
            <a:r>
              <a:rPr lang="ja-JP" altLang="en-US" sz="1800">
                <a:solidFill>
                  <a:srgbClr val="FF0000"/>
                </a:solidFill>
                <a:latin typeface="Meiryo" panose="020B0604030504040204" pitchFamily="34" charset="-128"/>
                <a:ea typeface="Meiryo" panose="020B0604030504040204" pitchFamily="34" charset="-128"/>
              </a:rPr>
              <a:t>条の割増賃金が支払われたものとした原審の判断</a:t>
            </a:r>
            <a:r>
              <a:rPr lang="ja-JP" altLang="en-US" sz="1800">
                <a:latin typeface="Meiryo" panose="020B0604030504040204" pitchFamily="34" charset="-128"/>
                <a:ea typeface="Meiryo" panose="020B0604030504040204" pitchFamily="34" charset="-128"/>
              </a:rPr>
              <a:t>には、割増賃金に関する法令の解釈適用を誤った違法がある。</a:t>
            </a:r>
            <a:endParaRPr kumimoji="1" lang="ja-JP" altLang="ja-JP" sz="1800" kern="1200">
              <a:solidFill>
                <a:srgbClr val="FF0000"/>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310399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
        <p:nvSpPr>
          <p:cNvPr id="3" name="平行四辺形 2">
            <a:extLst>
              <a:ext uri="{FF2B5EF4-FFF2-40B4-BE49-F238E27FC236}">
                <a16:creationId xmlns:a16="http://schemas.microsoft.com/office/drawing/2014/main" id="{798AA1A9-58EB-1A76-AB6F-CF79D835580C}"/>
              </a:ext>
            </a:extLst>
          </p:cNvPr>
          <p:cNvSpPr/>
          <p:nvPr/>
        </p:nvSpPr>
        <p:spPr>
          <a:xfrm>
            <a:off x="8754168" y="3715920"/>
            <a:ext cx="3247988" cy="2357945"/>
          </a:xfrm>
          <a:prstGeom prst="parallelogram">
            <a:avLst>
              <a:gd name="adj" fmla="val 120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これが、</a:t>
            </a:r>
            <a:r>
              <a:rPr kumimoji="1" lang="ja-JP" altLang="en-US" b="1">
                <a:solidFill>
                  <a:srgbClr val="FFFF00"/>
                </a:solidFill>
              </a:rPr>
              <a:t>新制度移行への同意が無効である</a:t>
            </a:r>
            <a:r>
              <a:rPr kumimoji="1" lang="ja-JP" altLang="en-US"/>
              <a:t>とか、</a:t>
            </a:r>
            <a:r>
              <a:rPr kumimoji="1" lang="ja-JP" altLang="en-US" b="1">
                <a:solidFill>
                  <a:srgbClr val="FFFF00"/>
                </a:solidFill>
              </a:rPr>
              <a:t>本件割増賃金が</a:t>
            </a:r>
            <a:r>
              <a:rPr kumimoji="1" lang="en-US" altLang="ja-JP" b="1" dirty="0">
                <a:solidFill>
                  <a:srgbClr val="FFFF00"/>
                </a:solidFill>
              </a:rPr>
              <a:t>80</a:t>
            </a:r>
            <a:r>
              <a:rPr kumimoji="1" lang="ja-JP" altLang="en-US" b="1">
                <a:solidFill>
                  <a:srgbClr val="FFFF00"/>
                </a:solidFill>
              </a:rPr>
              <a:t>時間以上の固定残業代だから無効である</a:t>
            </a:r>
            <a:r>
              <a:rPr kumimoji="1" lang="ja-JP" altLang="en-US"/>
              <a:t>という理屈ならまだ理解はできるのだが。。。</a:t>
            </a:r>
          </a:p>
        </p:txBody>
      </p:sp>
    </p:spTree>
    <p:extLst>
      <p:ext uri="{BB962C8B-B14F-4D97-AF65-F5344CB8AC3E}">
        <p14:creationId xmlns:p14="http://schemas.microsoft.com/office/powerpoint/2010/main" val="1649153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21</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第６　最後に</a:t>
            </a:r>
            <a:endParaRPr kumimoji="1" lang="ja-JP" altLang="en-US" dirty="0"/>
          </a:p>
        </p:txBody>
      </p:sp>
      <p:sp>
        <p:nvSpPr>
          <p:cNvPr id="10" name="テキスト ボックス 9">
            <a:extLst>
              <a:ext uri="{FF2B5EF4-FFF2-40B4-BE49-F238E27FC236}">
                <a16:creationId xmlns:a16="http://schemas.microsoft.com/office/drawing/2014/main" id="{E3533702-6A8E-49F7-AFEE-0E1A7EDA558C}"/>
              </a:ext>
            </a:extLst>
          </p:cNvPr>
          <p:cNvSpPr txBox="1"/>
          <p:nvPr/>
        </p:nvSpPr>
        <p:spPr>
          <a:xfrm>
            <a:off x="185980" y="1195030"/>
            <a:ext cx="11820040" cy="5262979"/>
          </a:xfrm>
          <a:prstGeom prst="rect">
            <a:avLst/>
          </a:prstGeom>
          <a:noFill/>
          <a:ln>
            <a:solidFill>
              <a:schemeClr val="tx1"/>
            </a:solidFill>
          </a:ln>
        </p:spPr>
        <p:txBody>
          <a:bodyPr wrap="square" rtlCol="0">
            <a:spAutoFit/>
          </a:bodyPr>
          <a:lstStyle/>
          <a:p>
            <a:r>
              <a:rPr kumimoji="1" lang="ja-JP" altLang="en-US" sz="2400">
                <a:latin typeface="メイリオ" panose="020B0604030504040204" pitchFamily="50" charset="-128"/>
                <a:ea typeface="メイリオ" panose="020B0604030504040204" pitchFamily="50" charset="-128"/>
              </a:rPr>
              <a:t>賃金体系を直さないといけないという場合に、</a:t>
            </a:r>
            <a:endParaRPr kumimoji="1" lang="en-US" altLang="ja-JP" sz="2400" dirty="0">
              <a:latin typeface="メイリオ" panose="020B0604030504040204" pitchFamily="50" charset="-128"/>
              <a:ea typeface="メイリオ" panose="020B0604030504040204" pitchFamily="50" charset="-128"/>
            </a:endParaRPr>
          </a:p>
          <a:p>
            <a:endParaRPr kumimoji="1" lang="en-US" altLang="ja-JP" sz="2400" dirty="0">
              <a:latin typeface="メイリオ" panose="020B0604030504040204" pitchFamily="50" charset="-128"/>
              <a:ea typeface="メイリオ" panose="020B0604030504040204" pitchFamily="50" charset="-128"/>
            </a:endParaRPr>
          </a:p>
          <a:p>
            <a:r>
              <a:rPr kumimoji="1" lang="ja-JP" altLang="en-US" sz="2400">
                <a:latin typeface="メイリオ" panose="020B0604030504040204" pitchFamily="50" charset="-128"/>
                <a:ea typeface="メイリオ" panose="020B0604030504040204" pitchFamily="50" charset="-128"/>
              </a:rPr>
              <a:t>基本給額を減らして、手取りを減らさないようにするため、下がった分を固定残業代として保証するということは世の中によくあることと思われる。あたかも、それが駄目と言っているように思えるが、果たしてそうなのだろうか？</a:t>
            </a:r>
            <a:endParaRPr kumimoji="1" lang="en-US" altLang="ja-JP" sz="2400" dirty="0">
              <a:latin typeface="メイリオ" panose="020B0604030504040204" pitchFamily="50" charset="-128"/>
              <a:ea typeface="メイリオ" panose="020B0604030504040204" pitchFamily="50" charset="-128"/>
            </a:endParaRPr>
          </a:p>
          <a:p>
            <a:endParaRPr kumimoji="1" lang="en-US" altLang="ja-JP" sz="2400" dirty="0">
              <a:latin typeface="メイリオ" panose="020B0604030504040204" pitchFamily="50" charset="-128"/>
              <a:ea typeface="メイリオ" panose="020B0604030504040204" pitchFamily="50" charset="-128"/>
            </a:endParaRPr>
          </a:p>
          <a:p>
            <a:r>
              <a:rPr kumimoji="1" lang="ja-JP" altLang="en-US" sz="2400">
                <a:latin typeface="メイリオ" panose="020B0604030504040204" pitchFamily="50" charset="-128"/>
                <a:ea typeface="メイリオ" panose="020B0604030504040204" pitchFamily="50" charset="-128"/>
              </a:rPr>
              <a:t>今回のケースで、よくわからないのが、</a:t>
            </a:r>
            <a:r>
              <a:rPr lang="ja-JP" altLang="en-US" sz="2400" b="1" i="0">
                <a:solidFill>
                  <a:srgbClr val="FF0000"/>
                </a:solidFill>
                <a:effectLst/>
                <a:latin typeface="メイリオ" panose="020B0604030504040204" pitchFamily="34" charset="-128"/>
                <a:ea typeface="メイリオ" panose="020B0604030504040204" pitchFamily="34" charset="-128"/>
              </a:rPr>
              <a:t>残業が増えると本件時間外手当も増えるが、調整手当がその分減るため、結果的に残業の多寡で賃金総額が変わらない仕組みとなっていた</a:t>
            </a:r>
            <a:r>
              <a:rPr kumimoji="1" lang="ja-JP" altLang="en-US" sz="2400">
                <a:latin typeface="メイリオ" panose="020B0604030504040204" pitchFamily="34" charset="-128"/>
                <a:ea typeface="メイリオ" panose="020B0604030504040204" pitchFamily="34" charset="-128"/>
              </a:rPr>
              <a:t>と言われているが、残業が一定時間を超えると、調整手当が０となり、賃金総額は増えるのではないか？</a:t>
            </a:r>
            <a:endParaRPr kumimoji="1" lang="en-US" altLang="ja-JP" sz="2400" dirty="0">
              <a:latin typeface="メイリオ" panose="020B0604030504040204" pitchFamily="34" charset="-128"/>
              <a:ea typeface="メイリオ" panose="020B0604030504040204" pitchFamily="34" charset="-128"/>
            </a:endParaRPr>
          </a:p>
          <a:p>
            <a:endParaRPr kumimoji="1" lang="en-US" altLang="ja-JP" sz="2400" dirty="0">
              <a:latin typeface="メイリオ" panose="020B0604030504040204" pitchFamily="34" charset="-128"/>
              <a:ea typeface="メイリオ" panose="020B0604030504040204" pitchFamily="34" charset="-128"/>
            </a:endParaRPr>
          </a:p>
          <a:p>
            <a:r>
              <a:rPr kumimoji="1" lang="ja-JP" altLang="en-US" sz="2400">
                <a:latin typeface="メイリオ" panose="020B0604030504040204" pitchFamily="34" charset="-128"/>
                <a:ea typeface="メイリオ" panose="020B0604030504040204" pitchFamily="34" charset="-128"/>
              </a:rPr>
              <a:t>という点。これは、一審判決、二審判決をみてみないとわからないか。。。</a:t>
            </a:r>
            <a:endParaRPr kumimoji="1" lang="en-US" altLang="ja-JP" sz="2400" dirty="0">
              <a:latin typeface="メイリオ" panose="020B0604030504040204" pitchFamily="34" charset="-128"/>
              <a:ea typeface="メイリオ" panose="020B0604030504040204" pitchFamily="34" charset="-128"/>
            </a:endParaRPr>
          </a:p>
          <a:p>
            <a:r>
              <a:rPr kumimoji="1" lang="ja-JP" altLang="en-US" sz="2400">
                <a:latin typeface="メイリオ" panose="020B0604030504040204" pitchFamily="34" charset="-128"/>
                <a:ea typeface="メイリオ" panose="020B0604030504040204" pitchFamily="34" charset="-128"/>
              </a:rPr>
              <a:t>ただ、２</a:t>
            </a:r>
            <a:r>
              <a:rPr kumimoji="1" lang="en-US" altLang="ja-JP" sz="2400" dirty="0">
                <a:latin typeface="メイリオ" panose="020B0604030504040204" pitchFamily="34" charset="-128"/>
                <a:ea typeface="メイリオ" panose="020B0604030504040204" pitchFamily="34" charset="-128"/>
              </a:rPr>
              <a:t>00</a:t>
            </a:r>
            <a:r>
              <a:rPr kumimoji="1" lang="ja-JP" altLang="en-US" sz="2400">
                <a:latin typeface="メイリオ" panose="020B0604030504040204" pitchFamily="34" charset="-128"/>
                <a:ea typeface="メイリオ" panose="020B0604030504040204" pitchFamily="34" charset="-128"/>
              </a:rPr>
              <a:t>時間以上残業しないと賃金総額が増えないとか、そういうことだと、やや厳しいとは思うが、ただ、最高裁の理屈には賛同できないか。</a:t>
            </a:r>
            <a:endParaRPr kumimoji="1" lang="en-US" altLang="ja-JP" sz="2400" dirty="0">
              <a:latin typeface="メイリオ" panose="020B0604030504040204" pitchFamily="34" charset="-128"/>
              <a:ea typeface="メイリオ" panose="020B0604030504040204" pitchFamily="34" charset="-128"/>
            </a:endParaRPr>
          </a:p>
        </p:txBody>
      </p:sp>
    </p:spTree>
    <p:extLst>
      <p:ext uri="{BB962C8B-B14F-4D97-AF65-F5344CB8AC3E}">
        <p14:creationId xmlns:p14="http://schemas.microsoft.com/office/powerpoint/2010/main" val="57732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3</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dirty="0"/>
              <a:t>第１　事案の概要</a:t>
            </a:r>
            <a:endParaRPr kumimoji="1" lang="ja-JP" altLang="en-US" dirty="0"/>
          </a:p>
        </p:txBody>
      </p:sp>
      <p:sp>
        <p:nvSpPr>
          <p:cNvPr id="3" name="楕円 2">
            <a:extLst>
              <a:ext uri="{FF2B5EF4-FFF2-40B4-BE49-F238E27FC236}">
                <a16:creationId xmlns:a16="http://schemas.microsoft.com/office/drawing/2014/main" id="{2C84CDA9-395B-4A74-8090-0E106054B723}"/>
              </a:ext>
            </a:extLst>
          </p:cNvPr>
          <p:cNvSpPr/>
          <p:nvPr/>
        </p:nvSpPr>
        <p:spPr>
          <a:xfrm>
            <a:off x="838496" y="1443707"/>
            <a:ext cx="1138961" cy="10542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メイリオ" panose="020B0604030504040204" pitchFamily="50" charset="-128"/>
                <a:ea typeface="メイリオ" panose="020B0604030504040204" pitchFamily="50" charset="-128"/>
              </a:rPr>
              <a:t>会社</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
        <p:nvSpPr>
          <p:cNvPr id="6" name="楕円 5">
            <a:extLst>
              <a:ext uri="{FF2B5EF4-FFF2-40B4-BE49-F238E27FC236}">
                <a16:creationId xmlns:a16="http://schemas.microsoft.com/office/drawing/2014/main" id="{3B927AB2-06C8-4EA5-810E-394B329BEC6C}"/>
              </a:ext>
            </a:extLst>
          </p:cNvPr>
          <p:cNvSpPr/>
          <p:nvPr/>
        </p:nvSpPr>
        <p:spPr>
          <a:xfrm>
            <a:off x="838495" y="4769836"/>
            <a:ext cx="1138962" cy="9664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メイリオ" panose="020B0604030504040204" pitchFamily="50" charset="-128"/>
                <a:ea typeface="メイリオ" panose="020B0604030504040204" pitchFamily="50" charset="-128"/>
              </a:rPr>
              <a:t>原告</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A3E81C73-A6F1-47F6-91E4-8EBC1C6A58FA}"/>
              </a:ext>
            </a:extLst>
          </p:cNvPr>
          <p:cNvSpPr txBox="1"/>
          <p:nvPr/>
        </p:nvSpPr>
        <p:spPr>
          <a:xfrm>
            <a:off x="739076" y="3033733"/>
            <a:ext cx="397882" cy="1200329"/>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雇用契約</a:t>
            </a:r>
          </a:p>
        </p:txBody>
      </p:sp>
      <p:sp>
        <p:nvSpPr>
          <p:cNvPr id="21" name="テキスト ボックス 20">
            <a:extLst>
              <a:ext uri="{FF2B5EF4-FFF2-40B4-BE49-F238E27FC236}">
                <a16:creationId xmlns:a16="http://schemas.microsoft.com/office/drawing/2014/main" id="{ABE1690E-2B84-AF48-AF42-45D0840494A2}"/>
              </a:ext>
            </a:extLst>
          </p:cNvPr>
          <p:cNvSpPr txBox="1"/>
          <p:nvPr/>
        </p:nvSpPr>
        <p:spPr>
          <a:xfrm>
            <a:off x="2085872" y="2484270"/>
            <a:ext cx="9582552" cy="1938992"/>
          </a:xfrm>
          <a:prstGeom prst="rect">
            <a:avLst/>
          </a:prstGeom>
          <a:noFill/>
        </p:spPr>
        <p:txBody>
          <a:bodyPr wrap="square" rtlCol="0">
            <a:spAutoFit/>
          </a:bodyPr>
          <a:lstStyle/>
          <a:p>
            <a:r>
              <a:rPr lang="ja-JP" altLang="en-US" sz="2400" kern="0">
                <a:solidFill>
                  <a:srgbClr val="000000"/>
                </a:solidFill>
                <a:effectLst/>
                <a:latin typeface="Meiryo" panose="020B0604030504040204" pitchFamily="34" charset="-128"/>
                <a:ea typeface="Meiryo" panose="020B0604030504040204" pitchFamily="34" charset="-128"/>
                <a:cs typeface="ＭＳ 明朝" panose="02020609040205080304" pitchFamily="49" charset="-128"/>
              </a:rPr>
              <a:t>時間外労働、休日労働及び深夜労働に対する賃金並びに付加金等の支払求める事案</a:t>
            </a:r>
            <a:endParaRPr lang="en-US" altLang="ja-JP" sz="2400" kern="0" dirty="0">
              <a:solidFill>
                <a:srgbClr val="000000"/>
              </a:solidFill>
              <a:effectLst/>
              <a:latin typeface="Meiryo" panose="020B0604030504040204" pitchFamily="34" charset="-128"/>
              <a:ea typeface="Meiryo" panose="020B0604030504040204" pitchFamily="34" charset="-128"/>
              <a:cs typeface="ＭＳ 明朝" panose="02020609040205080304" pitchFamily="49" charset="-128"/>
            </a:endParaRPr>
          </a:p>
          <a:p>
            <a:endParaRPr kumimoji="1" lang="en-US" altLang="ja-JP" sz="2400" kern="0" dirty="0">
              <a:solidFill>
                <a:srgbClr val="000000"/>
              </a:solidFill>
              <a:latin typeface="Meiryo" panose="020B0604030504040204" pitchFamily="34" charset="-128"/>
              <a:ea typeface="Meiryo" panose="020B0604030504040204" pitchFamily="34" charset="-128"/>
            </a:endParaRPr>
          </a:p>
          <a:p>
            <a:r>
              <a:rPr kumimoji="1" lang="ja-JP" altLang="en-US" sz="2400" kern="0">
                <a:solidFill>
                  <a:srgbClr val="000000"/>
                </a:solidFill>
                <a:latin typeface="Meiryo" panose="020B0604030504040204" pitchFamily="34" charset="-128"/>
                <a:ea typeface="Meiryo" panose="020B0604030504040204" pitchFamily="34" charset="-128"/>
              </a:rPr>
              <a:t>雇用契約書はなく、平成</a:t>
            </a:r>
            <a:r>
              <a:rPr kumimoji="1" lang="en-US" altLang="ja-JP" sz="2400" kern="0" dirty="0">
                <a:solidFill>
                  <a:srgbClr val="000000"/>
                </a:solidFill>
                <a:latin typeface="Meiryo" panose="020B0604030504040204" pitchFamily="34" charset="-128"/>
                <a:ea typeface="Meiryo" panose="020B0604030504040204" pitchFamily="34" charset="-128"/>
              </a:rPr>
              <a:t>27</a:t>
            </a:r>
            <a:r>
              <a:rPr kumimoji="1" lang="ja-JP" altLang="en-US" sz="2400" kern="0">
                <a:solidFill>
                  <a:srgbClr val="000000"/>
                </a:solidFill>
                <a:latin typeface="Meiryo" panose="020B0604030504040204" pitchFamily="34" charset="-128"/>
                <a:ea typeface="Meiryo" panose="020B0604030504040204" pitchFamily="34" charset="-128"/>
              </a:rPr>
              <a:t>年５月の労基署の指導を踏まえて、賃金体系を変更</a:t>
            </a:r>
            <a:endParaRPr kumimoji="1" lang="en-US" altLang="ja-JP" sz="2400" dirty="0">
              <a:latin typeface="メイリオ" panose="020B0604030504040204" pitchFamily="50" charset="-128"/>
              <a:ea typeface="メイリオ" panose="020B0604030504040204" pitchFamily="50" charset="-128"/>
            </a:endParaRPr>
          </a:p>
        </p:txBody>
      </p:sp>
      <p:sp>
        <p:nvSpPr>
          <p:cNvPr id="13" name="矢印: 上下 6">
            <a:extLst>
              <a:ext uri="{FF2B5EF4-FFF2-40B4-BE49-F238E27FC236}">
                <a16:creationId xmlns:a16="http://schemas.microsoft.com/office/drawing/2014/main" id="{494B447A-2E00-6A27-C5BF-6812E5459A2C}"/>
              </a:ext>
            </a:extLst>
          </p:cNvPr>
          <p:cNvSpPr/>
          <p:nvPr/>
        </p:nvSpPr>
        <p:spPr>
          <a:xfrm>
            <a:off x="1245373" y="2491232"/>
            <a:ext cx="325206" cy="2269434"/>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219F65F-269E-D502-B570-0FF61AD0A2F8}"/>
              </a:ext>
            </a:extLst>
          </p:cNvPr>
          <p:cNvSpPr txBox="1"/>
          <p:nvPr/>
        </p:nvSpPr>
        <p:spPr>
          <a:xfrm>
            <a:off x="2040995" y="1646068"/>
            <a:ext cx="7170240" cy="461665"/>
          </a:xfrm>
          <a:prstGeom prst="rect">
            <a:avLst/>
          </a:prstGeom>
          <a:noFill/>
        </p:spPr>
        <p:txBody>
          <a:bodyPr wrap="square" rtlCol="0">
            <a:spAutoFit/>
          </a:bodyPr>
          <a:lstStyle/>
          <a:p>
            <a:r>
              <a:rPr lang="ja-JP" altLang="en-US" sz="2400" kern="0">
                <a:solidFill>
                  <a:srgbClr val="000000"/>
                </a:solidFill>
                <a:effectLst/>
                <a:latin typeface="Meiryo" panose="020B0604030504040204" pitchFamily="34" charset="-128"/>
                <a:ea typeface="Meiryo" panose="020B0604030504040204" pitchFamily="34" charset="-128"/>
                <a:cs typeface="ＭＳ 明朝" panose="02020609040205080304" pitchFamily="49" charset="-128"/>
              </a:rPr>
              <a:t>一般貨物運送事業等を営む会社</a:t>
            </a:r>
            <a:endParaRPr kumimoji="1" lang="en-US" altLang="ja-JP" sz="24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2FDF1EF3-49D1-42FD-C889-E169D13E769D}"/>
              </a:ext>
            </a:extLst>
          </p:cNvPr>
          <p:cNvSpPr txBox="1"/>
          <p:nvPr/>
        </p:nvSpPr>
        <p:spPr>
          <a:xfrm>
            <a:off x="2085872" y="5068375"/>
            <a:ext cx="9994123" cy="830997"/>
          </a:xfrm>
          <a:prstGeom prst="rect">
            <a:avLst/>
          </a:prstGeom>
          <a:noFill/>
        </p:spPr>
        <p:txBody>
          <a:bodyPr wrap="square" rtlCol="0">
            <a:spAutoFit/>
          </a:bodyPr>
          <a:lstStyle/>
          <a:p>
            <a:r>
              <a:rPr lang="ja-JP" altLang="en-US" sz="2400" spc="2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平成</a:t>
            </a:r>
            <a:r>
              <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24</a:t>
            </a:r>
            <a:r>
              <a:rPr lang="ja-JP" altLang="en-US" sz="2400" spc="2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年</a:t>
            </a:r>
            <a:r>
              <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2</a:t>
            </a:r>
            <a:r>
              <a:rPr lang="ja-JP" altLang="en-US" sz="2400" spc="2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月、トラック運転手として雇用。平成</a:t>
            </a:r>
            <a:r>
              <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29</a:t>
            </a:r>
            <a:r>
              <a:rPr lang="ja-JP" altLang="en-US" sz="2400" spc="2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年</a:t>
            </a:r>
            <a:r>
              <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12</a:t>
            </a:r>
            <a:r>
              <a:rPr lang="ja-JP" altLang="en-US" sz="2400" spc="2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月</a:t>
            </a:r>
            <a:r>
              <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rPr>
              <a:t>25</a:t>
            </a:r>
            <a:r>
              <a:rPr lang="ja-JP" altLang="en-US" sz="2400" spc="20">
                <a:solidFill>
                  <a:srgbClr val="000000"/>
                </a:solidFill>
                <a:latin typeface="Meiryo" panose="020B0604030504040204" pitchFamily="34" charset="-128"/>
                <a:ea typeface="Meiryo" panose="020B0604030504040204" pitchFamily="34" charset="-128"/>
                <a:cs typeface="Times New Roman" panose="02020603050405020304" pitchFamily="18" charset="0"/>
              </a:rPr>
              <a:t>日をもって雇用契約終了</a:t>
            </a:r>
            <a:endParaRPr lang="en-US" altLang="ja-JP" sz="2400" spc="20" dirty="0">
              <a:solidFill>
                <a:srgbClr val="000000"/>
              </a:solidFill>
              <a:effectLst/>
              <a:latin typeface="Meiryo" panose="020B0604030504040204" pitchFamily="34" charset="-128"/>
              <a:ea typeface="Meiryo"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238081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4</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第２　賃金体系の図解</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10" name="テキスト ボックス 9">
            <a:extLst>
              <a:ext uri="{FF2B5EF4-FFF2-40B4-BE49-F238E27FC236}">
                <a16:creationId xmlns:a16="http://schemas.microsoft.com/office/drawing/2014/main" id="{28B768DB-2040-524A-07DD-F48D0A164DA2}"/>
              </a:ext>
            </a:extLst>
          </p:cNvPr>
          <p:cNvSpPr txBox="1"/>
          <p:nvPr/>
        </p:nvSpPr>
        <p:spPr>
          <a:xfrm>
            <a:off x="8610599" y="1964023"/>
            <a:ext cx="3247987" cy="1200329"/>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賃金総額を決めて、そこから、基本給と基本歩合給を差し引いたものを時間外手当としていた</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100920"/>
            <a:ext cx="5156200"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6" y="3784669"/>
            <a:ext cx="196006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endParaRPr kumimoji="1" lang="en-US" altLang="ja-JP" dirty="0">
              <a:latin typeface="Meiryo" panose="020B0604030504040204" pitchFamily="34" charset="-128"/>
              <a:ea typeface="Meiryo" panose="020B0604030504040204" pitchFamily="34" charset="-128"/>
            </a:endParaRPr>
          </a:p>
        </p:txBody>
      </p: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10598" y="3675175"/>
            <a:ext cx="3247987" cy="1754326"/>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賃金総額を決めて、そこから、基本給等を差し引いたものを本件割増賃金とし、</a:t>
            </a:r>
            <a:endParaRPr kumimoji="1"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そこから、本件時間外手当を差し引いたものを調整手当としていた</a:t>
            </a:r>
          </a:p>
        </p:txBody>
      </p:sp>
      <p:sp>
        <p:nvSpPr>
          <p:cNvPr id="59" name="テキスト ボックス 58">
            <a:extLst>
              <a:ext uri="{FF2B5EF4-FFF2-40B4-BE49-F238E27FC236}">
                <a16:creationId xmlns:a16="http://schemas.microsoft.com/office/drawing/2014/main" id="{6EDF602E-6BFE-7624-8115-2CA741A3FA59}"/>
              </a:ext>
            </a:extLst>
          </p:cNvPr>
          <p:cNvSpPr txBox="1"/>
          <p:nvPr/>
        </p:nvSpPr>
        <p:spPr>
          <a:xfrm>
            <a:off x="8697125" y="5331716"/>
            <a:ext cx="3360501" cy="369332"/>
          </a:xfrm>
          <a:prstGeom prst="rect">
            <a:avLst/>
          </a:prstGeom>
          <a:noFill/>
        </p:spPr>
        <p:txBody>
          <a:bodyPr wrap="square" rtlCol="0">
            <a:spAutoFit/>
          </a:bodyPr>
          <a:lstStyle/>
          <a:p>
            <a:r>
              <a:rPr kumimoji="1" lang="ja-JP" altLang="en-US">
                <a:solidFill>
                  <a:schemeClr val="tx2"/>
                </a:solidFill>
                <a:latin typeface="Meiryo" panose="020B0604030504040204" pitchFamily="34" charset="-128"/>
                <a:ea typeface="Meiryo" panose="020B0604030504040204" pitchFamily="34" charset="-128"/>
              </a:rPr>
              <a:t>基本歩合給：</a:t>
            </a:r>
            <a:r>
              <a:rPr kumimoji="1" lang="en-US" altLang="ja-JP" dirty="0">
                <a:solidFill>
                  <a:schemeClr val="tx2"/>
                </a:solidFill>
                <a:latin typeface="Meiryo" panose="020B0604030504040204" pitchFamily="34" charset="-128"/>
                <a:ea typeface="Meiryo" panose="020B0604030504040204" pitchFamily="34" charset="-128"/>
              </a:rPr>
              <a:t>500</a:t>
            </a:r>
            <a:r>
              <a:rPr kumimoji="1" lang="ja-JP" altLang="en-US">
                <a:solidFill>
                  <a:schemeClr val="tx2"/>
                </a:solidFill>
                <a:latin typeface="Meiryo" panose="020B0604030504040204" pitchFamily="34" charset="-128"/>
                <a:ea typeface="Meiryo" panose="020B0604030504040204" pitchFamily="34" charset="-128"/>
              </a:rPr>
              <a:t>円</a:t>
            </a:r>
            <a:r>
              <a:rPr kumimoji="1" lang="en-US" altLang="ja-JP" dirty="0">
                <a:solidFill>
                  <a:schemeClr val="tx2"/>
                </a:solidFill>
                <a:latin typeface="Meiryo" panose="020B0604030504040204" pitchFamily="34" charset="-128"/>
                <a:ea typeface="Meiryo" panose="020B0604030504040204" pitchFamily="34" charset="-128"/>
              </a:rPr>
              <a:t>×</a:t>
            </a:r>
            <a:r>
              <a:rPr kumimoji="1" lang="ja-JP" altLang="en-US">
                <a:solidFill>
                  <a:schemeClr val="tx2"/>
                </a:solidFill>
                <a:latin typeface="Meiryo" panose="020B0604030504040204" pitchFamily="34" charset="-128"/>
                <a:ea typeface="Meiryo" panose="020B0604030504040204" pitchFamily="34" charset="-128"/>
              </a:rPr>
              <a:t>出勤日数</a:t>
            </a:r>
            <a:endParaRPr kumimoji="1" lang="en-US" altLang="ja-JP" dirty="0">
              <a:solidFill>
                <a:schemeClr val="tx2"/>
              </a:solidFill>
              <a:latin typeface="Meiryo" panose="020B0604030504040204" pitchFamily="34" charset="-128"/>
              <a:ea typeface="Meiryo" panose="020B0604030504040204" pitchFamily="34" charset="-128"/>
            </a:endParaRPr>
          </a:p>
        </p:txBody>
      </p:sp>
      <p:sp>
        <p:nvSpPr>
          <p:cNvPr id="60" name="テキスト ボックス 59">
            <a:extLst>
              <a:ext uri="{FF2B5EF4-FFF2-40B4-BE49-F238E27FC236}">
                <a16:creationId xmlns:a16="http://schemas.microsoft.com/office/drawing/2014/main" id="{0CEA4CCE-7137-45F1-F895-F61647655DB9}"/>
              </a:ext>
            </a:extLst>
          </p:cNvPr>
          <p:cNvSpPr txBox="1"/>
          <p:nvPr/>
        </p:nvSpPr>
        <p:spPr>
          <a:xfrm>
            <a:off x="8697125" y="5844033"/>
            <a:ext cx="3360501" cy="646331"/>
          </a:xfrm>
          <a:prstGeom prst="rect">
            <a:avLst/>
          </a:prstGeom>
          <a:noFill/>
        </p:spPr>
        <p:txBody>
          <a:bodyPr wrap="square" rtlCol="0">
            <a:spAutoFit/>
          </a:bodyPr>
          <a:lstStyle/>
          <a:p>
            <a:r>
              <a:rPr kumimoji="1" lang="ja-JP" altLang="en-US">
                <a:solidFill>
                  <a:schemeClr val="tx2"/>
                </a:solidFill>
                <a:latin typeface="Meiryo" panose="020B0604030504040204" pitchFamily="34" charset="-128"/>
                <a:ea typeface="Meiryo" panose="020B0604030504040204" pitchFamily="34" charset="-128"/>
              </a:rPr>
              <a:t>勤続手当：</a:t>
            </a:r>
            <a:r>
              <a:rPr kumimoji="1" lang="en-US" altLang="ja-JP" dirty="0">
                <a:solidFill>
                  <a:schemeClr val="tx2"/>
                </a:solidFill>
                <a:latin typeface="Meiryo" panose="020B0604030504040204" pitchFamily="34" charset="-128"/>
                <a:ea typeface="Meiryo" panose="020B0604030504040204" pitchFamily="34" charset="-128"/>
              </a:rPr>
              <a:t>200–1000</a:t>
            </a:r>
            <a:r>
              <a:rPr kumimoji="1" lang="ja-JP" altLang="en-US">
                <a:solidFill>
                  <a:schemeClr val="tx2"/>
                </a:solidFill>
                <a:latin typeface="Meiryo" panose="020B0604030504040204" pitchFamily="34" charset="-128"/>
                <a:ea typeface="Meiryo" panose="020B0604030504040204" pitchFamily="34" charset="-128"/>
              </a:rPr>
              <a:t>円</a:t>
            </a:r>
            <a:r>
              <a:rPr kumimoji="1" lang="en-US" altLang="ja-JP" dirty="0">
                <a:solidFill>
                  <a:schemeClr val="tx2"/>
                </a:solidFill>
                <a:latin typeface="Meiryo" panose="020B0604030504040204" pitchFamily="34" charset="-128"/>
                <a:ea typeface="Meiryo" panose="020B0604030504040204" pitchFamily="34" charset="-128"/>
              </a:rPr>
              <a:t>×</a:t>
            </a:r>
            <a:r>
              <a:rPr kumimoji="1" lang="ja-JP" altLang="en-US">
                <a:solidFill>
                  <a:schemeClr val="tx2"/>
                </a:solidFill>
                <a:latin typeface="Meiryo" panose="020B0604030504040204" pitchFamily="34" charset="-128"/>
                <a:ea typeface="Meiryo" panose="020B0604030504040204" pitchFamily="34" charset="-128"/>
              </a:rPr>
              <a:t>出勤日数</a:t>
            </a:r>
            <a:endParaRPr kumimoji="1" lang="en-US" altLang="ja-JP" dirty="0">
              <a:solidFill>
                <a:schemeClr val="tx2"/>
              </a:solidFill>
              <a:latin typeface="Meiryo" panose="020B0604030504040204" pitchFamily="34" charset="-128"/>
              <a:ea typeface="Meiryo" panose="020B0604030504040204" pitchFamily="34" charset="-128"/>
            </a:endParaRPr>
          </a:p>
        </p:txBody>
      </p:sp>
      <p:sp>
        <p:nvSpPr>
          <p:cNvPr id="61" name="テキスト ボックス 60">
            <a:extLst>
              <a:ext uri="{FF2B5EF4-FFF2-40B4-BE49-F238E27FC236}">
                <a16:creationId xmlns:a16="http://schemas.microsoft.com/office/drawing/2014/main" id="{EAFF30B7-0F4D-2016-6407-4567A6565478}"/>
              </a:ext>
            </a:extLst>
          </p:cNvPr>
          <p:cNvSpPr txBox="1"/>
          <p:nvPr/>
        </p:nvSpPr>
        <p:spPr>
          <a:xfrm>
            <a:off x="8641655" y="1464095"/>
            <a:ext cx="3360501" cy="369332"/>
          </a:xfrm>
          <a:prstGeom prst="rect">
            <a:avLst/>
          </a:prstGeom>
          <a:noFill/>
        </p:spPr>
        <p:txBody>
          <a:bodyPr wrap="square" rtlCol="0">
            <a:spAutoFit/>
          </a:bodyPr>
          <a:lstStyle/>
          <a:p>
            <a:r>
              <a:rPr kumimoji="1" lang="ja-JP" altLang="en-US">
                <a:solidFill>
                  <a:srgbClr val="FF0000"/>
                </a:solidFill>
                <a:latin typeface="Meiryo" panose="020B0604030504040204" pitchFamily="34" charset="-128"/>
                <a:ea typeface="Meiryo" panose="020B0604030504040204" pitchFamily="34" charset="-128"/>
              </a:rPr>
              <a:t>賃金総額は新旧で変わらない</a:t>
            </a:r>
            <a:endParaRPr kumimoji="1" lang="en-US" altLang="ja-JP" dirty="0">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316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5</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第３　労働実態等</a:t>
            </a:r>
            <a:endParaRPr kumimoji="1" lang="ja-JP" altLang="en-US" dirty="0"/>
          </a:p>
        </p:txBody>
      </p:sp>
      <p:graphicFrame>
        <p:nvGraphicFramePr>
          <p:cNvPr id="6" name="表 6">
            <a:extLst>
              <a:ext uri="{FF2B5EF4-FFF2-40B4-BE49-F238E27FC236}">
                <a16:creationId xmlns:a16="http://schemas.microsoft.com/office/drawing/2014/main" id="{B9A1613C-77C3-7B45-93A6-5CA44CF70A29}"/>
              </a:ext>
            </a:extLst>
          </p:cNvPr>
          <p:cNvGraphicFramePr>
            <a:graphicFrameLocks noGrp="1"/>
          </p:cNvGraphicFramePr>
          <p:nvPr>
            <p:extLst>
              <p:ext uri="{D42A27DB-BD31-4B8C-83A1-F6EECF244321}">
                <p14:modId xmlns:p14="http://schemas.microsoft.com/office/powerpoint/2010/main" val="1538085605"/>
              </p:ext>
            </p:extLst>
          </p:nvPr>
        </p:nvGraphicFramePr>
        <p:xfrm>
          <a:off x="185979" y="1301056"/>
          <a:ext cx="11820041" cy="4114800"/>
        </p:xfrm>
        <a:graphic>
          <a:graphicData uri="http://schemas.openxmlformats.org/drawingml/2006/table">
            <a:tbl>
              <a:tblPr firstRow="1" bandRow="1">
                <a:tableStyleId>{5940675A-B579-460E-94D1-54222C63F5DA}</a:tableStyleId>
              </a:tblPr>
              <a:tblGrid>
                <a:gridCol w="11820041">
                  <a:extLst>
                    <a:ext uri="{9D8B030D-6E8A-4147-A177-3AD203B41FA5}">
                      <a16:colId xmlns:a16="http://schemas.microsoft.com/office/drawing/2014/main" val="863724181"/>
                    </a:ext>
                  </a:extLst>
                </a:gridCol>
              </a:tblGrid>
              <a:tr h="370840">
                <a:tc>
                  <a:txBody>
                    <a:bodyPr/>
                    <a:lstStyle/>
                    <a:p>
                      <a:pPr eaLnBrk="1" latinLnBrk="0" hangingPunct="0"/>
                      <a:r>
                        <a:rPr kumimoji="1" lang="ja-JP" altLang="en-US" sz="2400" kern="1200">
                          <a:solidFill>
                            <a:schemeClr val="tx1"/>
                          </a:solidFill>
                          <a:effectLst/>
                          <a:latin typeface="Meiryo" panose="020B0604030504040204" pitchFamily="34" charset="-128"/>
                          <a:ea typeface="Meiryo" panose="020B0604030504040204" pitchFamily="34" charset="-128"/>
                          <a:cs typeface="+mn-cs"/>
                        </a:rPr>
                        <a:t>新制度のもとで</a:t>
                      </a:r>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r>
                        <a:rPr kumimoji="1" lang="ja-JP" altLang="en-US" sz="2400" kern="1200">
                          <a:solidFill>
                            <a:schemeClr val="tx1"/>
                          </a:solidFill>
                          <a:effectLst/>
                          <a:latin typeface="Meiryo" panose="020B0604030504040204" pitchFamily="34" charset="-128"/>
                          <a:ea typeface="Meiryo" panose="020B0604030504040204" pitchFamily="34" charset="-128"/>
                          <a:cs typeface="+mn-cs"/>
                        </a:rPr>
                        <a:t>１か月あたりの時間外労働等の時間は、</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平均</a:t>
                      </a:r>
                      <a:r>
                        <a:rPr kumimoji="1" lang="en-US" altLang="ja-JP" sz="2400" kern="1200" dirty="0">
                          <a:solidFill>
                            <a:srgbClr val="FF0000"/>
                          </a:solidFill>
                          <a:effectLst/>
                          <a:latin typeface="Meiryo" panose="020B0604030504040204" pitchFamily="34" charset="-128"/>
                          <a:ea typeface="Meiryo" panose="020B0604030504040204" pitchFamily="34" charset="-128"/>
                          <a:cs typeface="+mn-cs"/>
                        </a:rPr>
                        <a:t>80</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時間超</a:t>
                      </a:r>
                      <a:endParaRPr kumimoji="1" lang="en-US" altLang="ja-JP" sz="2400" kern="1200" dirty="0">
                        <a:solidFill>
                          <a:srgbClr val="FF0000"/>
                        </a:solidFill>
                        <a:effectLst/>
                        <a:latin typeface="Meiryo" panose="020B0604030504040204" pitchFamily="34" charset="-128"/>
                        <a:ea typeface="Meiryo" panose="020B0604030504040204" pitchFamily="34" charset="-128"/>
                        <a:cs typeface="+mn-cs"/>
                      </a:endParaRPr>
                    </a:p>
                    <a:p>
                      <a:pPr eaLnBrk="1" latinLnBrk="0" hangingPunct="0"/>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r>
                        <a:rPr kumimoji="1" lang="ja-JP" altLang="en-US" sz="2400" kern="1200">
                          <a:solidFill>
                            <a:srgbClr val="FF0000"/>
                          </a:solidFill>
                          <a:effectLst/>
                          <a:latin typeface="Meiryo" panose="020B0604030504040204" pitchFamily="34" charset="-128"/>
                          <a:ea typeface="Meiryo" panose="020B0604030504040204" pitchFamily="34" charset="-128"/>
                          <a:cs typeface="+mn-cs"/>
                        </a:rPr>
                        <a:t>基本給は月額</a:t>
                      </a:r>
                      <a:r>
                        <a:rPr kumimoji="1" lang="en-US" altLang="ja-JP" sz="2400" kern="1200" dirty="0">
                          <a:solidFill>
                            <a:srgbClr val="FF0000"/>
                          </a:solidFill>
                          <a:effectLst/>
                          <a:latin typeface="Meiryo" panose="020B0604030504040204" pitchFamily="34" charset="-128"/>
                          <a:ea typeface="Meiryo" panose="020B0604030504040204" pitchFamily="34" charset="-128"/>
                          <a:cs typeface="+mn-cs"/>
                        </a:rPr>
                        <a:t>12</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万円</a:t>
                      </a:r>
                      <a:endParaRPr kumimoji="1" lang="en-US" altLang="ja-JP" sz="2400" kern="1200" dirty="0">
                        <a:solidFill>
                          <a:srgbClr val="FF0000"/>
                        </a:solidFill>
                        <a:effectLst/>
                        <a:latin typeface="Meiryo" panose="020B0604030504040204" pitchFamily="34" charset="-128"/>
                        <a:ea typeface="Meiryo" panose="020B0604030504040204" pitchFamily="34" charset="-128"/>
                        <a:cs typeface="+mn-cs"/>
                      </a:endParaRPr>
                    </a:p>
                    <a:p>
                      <a:pPr eaLnBrk="1" latinLnBrk="0" hangingPunct="0"/>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r>
                        <a:rPr kumimoji="1" lang="ja-JP" altLang="en-US" sz="2400" kern="1200">
                          <a:solidFill>
                            <a:schemeClr val="tx1"/>
                          </a:solidFill>
                          <a:effectLst/>
                          <a:latin typeface="Meiryo" panose="020B0604030504040204" pitchFamily="34" charset="-128"/>
                          <a:ea typeface="Meiryo" panose="020B0604030504040204" pitchFamily="34" charset="-128"/>
                          <a:cs typeface="+mn-cs"/>
                        </a:rPr>
                        <a:t>本件時間外手当の支給額は合計</a:t>
                      </a:r>
                      <a:r>
                        <a:rPr kumimoji="1" lang="en-US" altLang="ja-JP" sz="2400" kern="1200" dirty="0">
                          <a:solidFill>
                            <a:schemeClr val="tx1"/>
                          </a:solidFill>
                          <a:effectLst/>
                          <a:latin typeface="Meiryo" panose="020B0604030504040204" pitchFamily="34" charset="-128"/>
                          <a:ea typeface="Meiryo" panose="020B0604030504040204" pitchFamily="34" charset="-128"/>
                          <a:cs typeface="+mn-cs"/>
                        </a:rPr>
                        <a:t>170</a:t>
                      </a:r>
                      <a:r>
                        <a:rPr kumimoji="1" lang="ja-JP" altLang="en-US" sz="2400" kern="1200">
                          <a:solidFill>
                            <a:schemeClr val="tx1"/>
                          </a:solidFill>
                          <a:effectLst/>
                          <a:latin typeface="Meiryo" panose="020B0604030504040204" pitchFamily="34" charset="-128"/>
                          <a:ea typeface="Meiryo" panose="020B0604030504040204" pitchFamily="34" charset="-128"/>
                          <a:cs typeface="+mn-cs"/>
                        </a:rPr>
                        <a:t>万円</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（１か月平均</a:t>
                      </a:r>
                      <a:r>
                        <a:rPr kumimoji="1" lang="en-US" altLang="ja-JP" sz="2400" kern="1200" dirty="0">
                          <a:solidFill>
                            <a:srgbClr val="FF0000"/>
                          </a:solidFill>
                          <a:effectLst/>
                          <a:latin typeface="Meiryo" panose="020B0604030504040204" pitchFamily="34" charset="-128"/>
                          <a:ea typeface="Meiryo" panose="020B0604030504040204" pitchFamily="34" charset="-128"/>
                          <a:cs typeface="+mn-cs"/>
                        </a:rPr>
                        <a:t>10</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万円弱）</a:t>
                      </a:r>
                      <a:endParaRPr kumimoji="1" lang="en-US" altLang="ja-JP" sz="2400" kern="1200" dirty="0">
                        <a:solidFill>
                          <a:srgbClr val="FF0000"/>
                        </a:solidFill>
                        <a:effectLst/>
                        <a:latin typeface="Meiryo" panose="020B0604030504040204" pitchFamily="34" charset="-128"/>
                        <a:ea typeface="Meiryo" panose="020B0604030504040204" pitchFamily="34" charset="-128"/>
                        <a:cs typeface="+mn-cs"/>
                      </a:endParaRPr>
                    </a:p>
                    <a:p>
                      <a:pPr eaLnBrk="1" latinLnBrk="0" hangingPunct="0"/>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r>
                        <a:rPr kumimoji="1" lang="ja-JP" altLang="en-US" sz="2400" kern="1200">
                          <a:solidFill>
                            <a:schemeClr val="tx1"/>
                          </a:solidFill>
                          <a:effectLst/>
                          <a:latin typeface="Meiryo" panose="020B0604030504040204" pitchFamily="34" charset="-128"/>
                          <a:ea typeface="Meiryo" panose="020B0604030504040204" pitchFamily="34" charset="-128"/>
                          <a:cs typeface="+mn-cs"/>
                        </a:rPr>
                        <a:t>調整手当の支給額は合計</a:t>
                      </a:r>
                      <a:r>
                        <a:rPr kumimoji="1" lang="en-US" altLang="ja-JP" sz="2400" kern="1200" dirty="0">
                          <a:solidFill>
                            <a:schemeClr val="tx1"/>
                          </a:solidFill>
                          <a:effectLst/>
                          <a:latin typeface="Meiryo" panose="020B0604030504040204" pitchFamily="34" charset="-128"/>
                          <a:ea typeface="Meiryo" panose="020B0604030504040204" pitchFamily="34" charset="-128"/>
                          <a:cs typeface="+mn-cs"/>
                        </a:rPr>
                        <a:t>203</a:t>
                      </a:r>
                      <a:r>
                        <a:rPr kumimoji="1" lang="ja-JP" altLang="en-US" sz="2400" kern="1200">
                          <a:solidFill>
                            <a:schemeClr val="tx1"/>
                          </a:solidFill>
                          <a:effectLst/>
                          <a:latin typeface="Meiryo" panose="020B0604030504040204" pitchFamily="34" charset="-128"/>
                          <a:ea typeface="Meiryo" panose="020B0604030504040204" pitchFamily="34" charset="-128"/>
                          <a:cs typeface="+mn-cs"/>
                        </a:rPr>
                        <a:t>万円</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（１か月平均</a:t>
                      </a:r>
                      <a:r>
                        <a:rPr kumimoji="1" lang="en-US" altLang="ja-JP" sz="2400" kern="1200" dirty="0">
                          <a:solidFill>
                            <a:srgbClr val="FF0000"/>
                          </a:solidFill>
                          <a:effectLst/>
                          <a:latin typeface="Meiryo" panose="020B0604030504040204" pitchFamily="34" charset="-128"/>
                          <a:ea typeface="Meiryo" panose="020B0604030504040204" pitchFamily="34" charset="-128"/>
                          <a:cs typeface="+mn-cs"/>
                        </a:rPr>
                        <a:t>10</a:t>
                      </a:r>
                      <a:r>
                        <a:rPr kumimoji="1" lang="ja-JP" altLang="en-US" sz="2400" kern="1200">
                          <a:solidFill>
                            <a:srgbClr val="FF0000"/>
                          </a:solidFill>
                          <a:effectLst/>
                          <a:latin typeface="Meiryo" panose="020B0604030504040204" pitchFamily="34" charset="-128"/>
                          <a:ea typeface="Meiryo" panose="020B0604030504040204" pitchFamily="34" charset="-128"/>
                          <a:cs typeface="+mn-cs"/>
                        </a:rPr>
                        <a:t>万円強）</a:t>
                      </a:r>
                      <a:endParaRPr kumimoji="1" lang="en-US" altLang="ja-JP" sz="2400" kern="1200" dirty="0">
                        <a:solidFill>
                          <a:srgbClr val="FF0000"/>
                        </a:solidFill>
                        <a:effectLst/>
                        <a:latin typeface="Meiryo" panose="020B0604030504040204" pitchFamily="34" charset="-128"/>
                        <a:ea typeface="Meiryo" panose="020B0604030504040204" pitchFamily="34" charset="-128"/>
                        <a:cs typeface="+mn-cs"/>
                      </a:endParaRPr>
                    </a:p>
                    <a:p>
                      <a:pPr eaLnBrk="1" latinLnBrk="0" hangingPunct="0"/>
                      <a:endParaRPr kumimoji="1" lang="en-US" altLang="ja-JP" sz="2400" kern="1200" dirty="0">
                        <a:solidFill>
                          <a:schemeClr val="tx1"/>
                        </a:solidFill>
                        <a:effectLst/>
                        <a:latin typeface="Meiryo" panose="020B0604030504040204" pitchFamily="34" charset="-128"/>
                        <a:ea typeface="Meiryo" panose="020B0604030504040204" pitchFamily="34" charset="-128"/>
                        <a:cs typeface="+mn-cs"/>
                      </a:endParaRPr>
                    </a:p>
                    <a:p>
                      <a:pPr eaLnBrk="1" latinLnBrk="0" hangingPunct="0"/>
                      <a:endParaRPr kumimoji="1" lang="ja-JP" altLang="ja-JP" sz="2400" kern="1200">
                        <a:solidFill>
                          <a:schemeClr val="tx1"/>
                        </a:solidFill>
                        <a:effectLst/>
                        <a:latin typeface="Meiryo" panose="020B0604030504040204" pitchFamily="34" charset="-128"/>
                        <a:ea typeface="Meiryo" panose="020B0604030504040204" pitchFamily="34" charset="-128"/>
                        <a:cs typeface="+mn-cs"/>
                      </a:endParaRPr>
                    </a:p>
                  </a:txBody>
                  <a:tcPr/>
                </a:tc>
                <a:extLst>
                  <a:ext uri="{0D108BD9-81ED-4DB2-BD59-A6C34878D82A}">
                    <a16:rowId xmlns:a16="http://schemas.microsoft.com/office/drawing/2014/main" val="1109064358"/>
                  </a:ext>
                </a:extLst>
              </a:tr>
            </a:tbl>
          </a:graphicData>
        </a:graphic>
      </p:graphicFrame>
    </p:spTree>
    <p:extLst>
      <p:ext uri="{BB962C8B-B14F-4D97-AF65-F5344CB8AC3E}">
        <p14:creationId xmlns:p14="http://schemas.microsoft.com/office/powerpoint/2010/main" val="207350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6</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第４　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100920"/>
            <a:ext cx="5167653"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754169" y="4116953"/>
            <a:ext cx="3247987" cy="2031325"/>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本件割増賃金のうち</a:t>
            </a:r>
            <a:r>
              <a:rPr lang="ja-JP" altLang="en-US" sz="1800">
                <a:solidFill>
                  <a:srgbClr val="FF0000"/>
                </a:solidFill>
                <a:latin typeface="Meiryo" panose="020B0604030504040204" pitchFamily="34" charset="-128"/>
                <a:ea typeface="Meiryo" panose="020B0604030504040204" pitchFamily="34" charset="-128"/>
              </a:rPr>
              <a:t>調整手当</a:t>
            </a:r>
            <a:r>
              <a:rPr lang="ja-JP" altLang="en-US" sz="1800">
                <a:latin typeface="Meiryo" panose="020B0604030504040204" pitchFamily="34" charset="-128"/>
                <a:ea typeface="Meiryo" panose="020B0604030504040204" pitchFamily="34" charset="-128"/>
              </a:rPr>
              <a:t>については、時間外労働等の時間数に応じて支給されていたものではないこと等から、その支払により労働基準法</a:t>
            </a:r>
            <a:r>
              <a:rPr lang="en-US" altLang="ja-JP" sz="1800" dirty="0">
                <a:latin typeface="Meiryo" panose="020B0604030504040204" pitchFamily="34" charset="-128"/>
                <a:ea typeface="Meiryo" panose="020B0604030504040204" pitchFamily="34" charset="-128"/>
              </a:rPr>
              <a:t>37</a:t>
            </a:r>
            <a:r>
              <a:rPr lang="ja-JP" altLang="en-US" sz="1800">
                <a:latin typeface="Meiryo" panose="020B0604030504040204" pitchFamily="34" charset="-128"/>
                <a:ea typeface="Meiryo" panose="020B0604030504040204" pitchFamily="34" charset="-128"/>
              </a:rPr>
              <a:t>条の割増賃金が支払われたということはできない。</a:t>
            </a:r>
            <a:endParaRPr kumimoji="1" lang="ja-JP" altLang="en-US">
              <a:latin typeface="Meiryo" panose="020B0604030504040204" pitchFamily="34" charset="-128"/>
              <a:ea typeface="Meiryo" panose="020B0604030504040204" pitchFamily="34" charset="-128"/>
            </a:endParaRPr>
          </a:p>
        </p:txBody>
      </p:sp>
      <p:sp>
        <p:nvSpPr>
          <p:cNvPr id="3" name="円形吹き出し 2">
            <a:extLst>
              <a:ext uri="{FF2B5EF4-FFF2-40B4-BE49-F238E27FC236}">
                <a16:creationId xmlns:a16="http://schemas.microsoft.com/office/drawing/2014/main" id="{A1B37E3C-5331-CEE3-F66D-0091B4124104}"/>
              </a:ext>
            </a:extLst>
          </p:cNvPr>
          <p:cNvSpPr/>
          <p:nvPr/>
        </p:nvSpPr>
        <p:spPr>
          <a:xfrm>
            <a:off x="8666977" y="2094859"/>
            <a:ext cx="3422370" cy="1498600"/>
          </a:xfrm>
          <a:prstGeom prst="wedgeEllipseCallout">
            <a:avLst>
              <a:gd name="adj1" fmla="val -11556"/>
              <a:gd name="adj2" fmla="val 754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panose="020B0604030504040204" pitchFamily="34" charset="-128"/>
                <a:ea typeface="Meiryo" panose="020B0604030504040204" pitchFamily="34" charset="-128"/>
              </a:rPr>
              <a:t>法律を上回る割増賃金を支払うことは可能であり、この判断も疑問</a:t>
            </a: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5" y="3784669"/>
            <a:ext cx="3015725"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988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7</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第４　高裁判決の概要</a:t>
            </a:r>
            <a:endParaRPr kumimoji="1" lang="ja-JP" altLang="en-US" dirty="0"/>
          </a:p>
        </p:txBody>
      </p:sp>
      <p:sp>
        <p:nvSpPr>
          <p:cNvPr id="9" name="テキスト ボックス 8">
            <a:extLst>
              <a:ext uri="{FF2B5EF4-FFF2-40B4-BE49-F238E27FC236}">
                <a16:creationId xmlns:a16="http://schemas.microsoft.com/office/drawing/2014/main" id="{3E83BA16-3323-C997-B234-EA34D814445C}"/>
              </a:ext>
            </a:extLst>
          </p:cNvPr>
          <p:cNvSpPr txBox="1"/>
          <p:nvPr/>
        </p:nvSpPr>
        <p:spPr>
          <a:xfrm>
            <a:off x="189844" y="1369997"/>
            <a:ext cx="1092714"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旧制度</a:t>
            </a:r>
          </a:p>
        </p:txBody>
      </p:sp>
      <p:sp>
        <p:nvSpPr>
          <p:cNvPr id="6" name="正方形/長方形 5">
            <a:extLst>
              <a:ext uri="{FF2B5EF4-FFF2-40B4-BE49-F238E27FC236}">
                <a16:creationId xmlns:a16="http://schemas.microsoft.com/office/drawing/2014/main" id="{36B2E6C3-D332-E882-7288-4E5CDA66DCD2}"/>
              </a:ext>
            </a:extLst>
          </p:cNvPr>
          <p:cNvSpPr/>
          <p:nvPr/>
        </p:nvSpPr>
        <p:spPr>
          <a:xfrm>
            <a:off x="1282558" y="1931121"/>
            <a:ext cx="1552202"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p>
        </p:txBody>
      </p:sp>
      <p:sp>
        <p:nvSpPr>
          <p:cNvPr id="11" name="正方形/長方形 10">
            <a:extLst>
              <a:ext uri="{FF2B5EF4-FFF2-40B4-BE49-F238E27FC236}">
                <a16:creationId xmlns:a16="http://schemas.microsoft.com/office/drawing/2014/main" id="{D5AEAC1B-A47B-70E7-8B28-50F55A55D396}"/>
              </a:ext>
            </a:extLst>
          </p:cNvPr>
          <p:cNvSpPr/>
          <p:nvPr/>
        </p:nvSpPr>
        <p:spPr>
          <a:xfrm>
            <a:off x="3267308" y="4297798"/>
            <a:ext cx="462143"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2" name="正方形/長方形 11">
            <a:extLst>
              <a:ext uri="{FF2B5EF4-FFF2-40B4-BE49-F238E27FC236}">
                <a16:creationId xmlns:a16="http://schemas.microsoft.com/office/drawing/2014/main" id="{57CFC37B-7FAB-4609-DBE1-E3CE454F3F5D}"/>
              </a:ext>
            </a:extLst>
          </p:cNvPr>
          <p:cNvSpPr/>
          <p:nvPr/>
        </p:nvSpPr>
        <p:spPr>
          <a:xfrm>
            <a:off x="6220294" y="1931121"/>
            <a:ext cx="2293843" cy="149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時間外手当</a:t>
            </a:r>
          </a:p>
        </p:txBody>
      </p:sp>
      <p:sp>
        <p:nvSpPr>
          <p:cNvPr id="13" name="正方形/長方形 12">
            <a:extLst>
              <a:ext uri="{FF2B5EF4-FFF2-40B4-BE49-F238E27FC236}">
                <a16:creationId xmlns:a16="http://schemas.microsoft.com/office/drawing/2014/main" id="{4EE05E7B-0F60-3D4B-2F9C-034C9BF3F037}"/>
              </a:ext>
            </a:extLst>
          </p:cNvPr>
          <p:cNvSpPr/>
          <p:nvPr/>
        </p:nvSpPr>
        <p:spPr>
          <a:xfrm>
            <a:off x="7017346" y="4295365"/>
            <a:ext cx="1496791" cy="149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調整手当（</a:t>
            </a:r>
            <a:r>
              <a:rPr kumimoji="1" lang="en-US" altLang="ja-JP" dirty="0"/>
              <a:t>10</a:t>
            </a:r>
            <a:r>
              <a:rPr kumimoji="1" lang="ja-JP" altLang="en-US"/>
              <a:t>万強）</a:t>
            </a:r>
          </a:p>
        </p:txBody>
      </p:sp>
      <p:sp>
        <p:nvSpPr>
          <p:cNvPr id="14" name="正方形/長方形 13">
            <a:extLst>
              <a:ext uri="{FF2B5EF4-FFF2-40B4-BE49-F238E27FC236}">
                <a16:creationId xmlns:a16="http://schemas.microsoft.com/office/drawing/2014/main" id="{ABAA0255-5A13-2E4B-E133-07AF8A30FE0A}"/>
              </a:ext>
            </a:extLst>
          </p:cNvPr>
          <p:cNvSpPr/>
          <p:nvPr/>
        </p:nvSpPr>
        <p:spPr>
          <a:xfrm>
            <a:off x="2815478" y="1931121"/>
            <a:ext cx="3412471" cy="149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基本歩合給</a:t>
            </a:r>
          </a:p>
        </p:txBody>
      </p:sp>
      <p:sp>
        <p:nvSpPr>
          <p:cNvPr id="16" name="正方形/長方形 15">
            <a:extLst>
              <a:ext uri="{FF2B5EF4-FFF2-40B4-BE49-F238E27FC236}">
                <a16:creationId xmlns:a16="http://schemas.microsoft.com/office/drawing/2014/main" id="{CE8EE3A7-BE5B-5E9E-E36D-B588A0529363}"/>
              </a:ext>
            </a:extLst>
          </p:cNvPr>
          <p:cNvSpPr/>
          <p:nvPr/>
        </p:nvSpPr>
        <p:spPr>
          <a:xfrm>
            <a:off x="1282558" y="4297798"/>
            <a:ext cx="1984750"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基本給</a:t>
            </a:r>
            <a:endParaRPr kumimoji="1" lang="en-US" altLang="ja-JP" dirty="0"/>
          </a:p>
          <a:p>
            <a:pPr algn="ctr"/>
            <a:r>
              <a:rPr kumimoji="1" lang="ja-JP" altLang="en-US"/>
              <a:t>（</a:t>
            </a:r>
            <a:r>
              <a:rPr kumimoji="1" lang="en-US" altLang="ja-JP" dirty="0"/>
              <a:t>12</a:t>
            </a:r>
            <a:r>
              <a:rPr kumimoji="1" lang="ja-JP" altLang="en-US"/>
              <a:t>万）</a:t>
            </a:r>
          </a:p>
        </p:txBody>
      </p:sp>
      <p:sp>
        <p:nvSpPr>
          <p:cNvPr id="19" name="正方形/長方形 18">
            <a:extLst>
              <a:ext uri="{FF2B5EF4-FFF2-40B4-BE49-F238E27FC236}">
                <a16:creationId xmlns:a16="http://schemas.microsoft.com/office/drawing/2014/main" id="{3243B7FF-D402-835F-E747-EEE17DF91828}"/>
              </a:ext>
            </a:extLst>
          </p:cNvPr>
          <p:cNvSpPr/>
          <p:nvPr/>
        </p:nvSpPr>
        <p:spPr>
          <a:xfrm>
            <a:off x="3736497" y="4297798"/>
            <a:ext cx="906562" cy="1498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勤続手当</a:t>
            </a:r>
          </a:p>
        </p:txBody>
      </p:sp>
      <p:sp>
        <p:nvSpPr>
          <p:cNvPr id="20" name="正方形/長方形 19">
            <a:extLst>
              <a:ext uri="{FF2B5EF4-FFF2-40B4-BE49-F238E27FC236}">
                <a16:creationId xmlns:a16="http://schemas.microsoft.com/office/drawing/2014/main" id="{E78A1DA2-065E-AE68-5D77-314EE754CA2D}"/>
              </a:ext>
            </a:extLst>
          </p:cNvPr>
          <p:cNvSpPr/>
          <p:nvPr/>
        </p:nvSpPr>
        <p:spPr>
          <a:xfrm>
            <a:off x="5555072" y="4295365"/>
            <a:ext cx="753773" cy="149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深夜割増手当</a:t>
            </a:r>
          </a:p>
        </p:txBody>
      </p:sp>
      <p:sp>
        <p:nvSpPr>
          <p:cNvPr id="21" name="正方形/長方形 20">
            <a:extLst>
              <a:ext uri="{FF2B5EF4-FFF2-40B4-BE49-F238E27FC236}">
                <a16:creationId xmlns:a16="http://schemas.microsoft.com/office/drawing/2014/main" id="{AA643ABA-7AE7-210A-0BB3-040299652127}"/>
              </a:ext>
            </a:extLst>
          </p:cNvPr>
          <p:cNvSpPr/>
          <p:nvPr/>
        </p:nvSpPr>
        <p:spPr>
          <a:xfrm>
            <a:off x="4658520" y="4297798"/>
            <a:ext cx="881091" cy="149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残業手当</a:t>
            </a:r>
          </a:p>
        </p:txBody>
      </p:sp>
      <p:sp>
        <p:nvSpPr>
          <p:cNvPr id="24" name="正方形/長方形 23">
            <a:extLst>
              <a:ext uri="{FF2B5EF4-FFF2-40B4-BE49-F238E27FC236}">
                <a16:creationId xmlns:a16="http://schemas.microsoft.com/office/drawing/2014/main" id="{CF853271-8FC4-4DD4-0854-451A5D29E8AC}"/>
              </a:ext>
            </a:extLst>
          </p:cNvPr>
          <p:cNvSpPr/>
          <p:nvPr/>
        </p:nvSpPr>
        <p:spPr>
          <a:xfrm>
            <a:off x="6333766" y="4295365"/>
            <a:ext cx="682813" cy="149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休日割増手当</a:t>
            </a:r>
          </a:p>
        </p:txBody>
      </p:sp>
      <p:sp>
        <p:nvSpPr>
          <p:cNvPr id="28" name="テキスト ボックス 27">
            <a:extLst>
              <a:ext uri="{FF2B5EF4-FFF2-40B4-BE49-F238E27FC236}">
                <a16:creationId xmlns:a16="http://schemas.microsoft.com/office/drawing/2014/main" id="{ADFBFE53-0805-DD18-927B-AF7DD8FBCD01}"/>
              </a:ext>
            </a:extLst>
          </p:cNvPr>
          <p:cNvSpPr txBox="1"/>
          <p:nvPr/>
        </p:nvSpPr>
        <p:spPr>
          <a:xfrm>
            <a:off x="189844" y="3813722"/>
            <a:ext cx="155220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新制度</a:t>
            </a:r>
            <a:r>
              <a:rPr kumimoji="1" lang="en-US" altLang="ja-JP" dirty="0">
                <a:latin typeface="Meiryo" panose="020B0604030504040204" pitchFamily="34" charset="-128"/>
                <a:ea typeface="Meiryo" panose="020B0604030504040204" pitchFamily="34" charset="-128"/>
              </a:rPr>
              <a:t>(H27)</a:t>
            </a:r>
            <a:endParaRPr kumimoji="1" lang="ja-JP" altLang="en-US">
              <a:latin typeface="Meiryo" panose="020B0604030504040204" pitchFamily="34" charset="-128"/>
              <a:ea typeface="Meiryo" panose="020B0604030504040204" pitchFamily="34" charset="-128"/>
            </a:endParaRPr>
          </a:p>
        </p:txBody>
      </p:sp>
      <p:cxnSp>
        <p:nvCxnSpPr>
          <p:cNvPr id="31" name="直線矢印コネクタ 30">
            <a:extLst>
              <a:ext uri="{FF2B5EF4-FFF2-40B4-BE49-F238E27FC236}">
                <a16:creationId xmlns:a16="http://schemas.microsoft.com/office/drawing/2014/main" id="{FA4BFA69-D03E-E92B-BA81-BDA24FA5940C}"/>
              </a:ext>
            </a:extLst>
          </p:cNvPr>
          <p:cNvCxnSpPr>
            <a:cxnSpLocks/>
          </p:cNvCxnSpPr>
          <p:nvPr/>
        </p:nvCxnSpPr>
        <p:spPr>
          <a:xfrm>
            <a:off x="1282558" y="5978047"/>
            <a:ext cx="3360501"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C19DA98-D380-5675-1B8F-159D9803E9FA}"/>
              </a:ext>
            </a:extLst>
          </p:cNvPr>
          <p:cNvSpPr txBox="1"/>
          <p:nvPr/>
        </p:nvSpPr>
        <p:spPr>
          <a:xfrm>
            <a:off x="189844" y="6088677"/>
            <a:ext cx="5258456"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基本給等</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通常の労働時間の賃金</a:t>
            </a: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　１時間</a:t>
            </a:r>
            <a:r>
              <a:rPr kumimoji="1" lang="en-US" altLang="ja-JP" dirty="0">
                <a:latin typeface="Meiryo" panose="020B0604030504040204" pitchFamily="34" charset="-128"/>
                <a:ea typeface="Meiryo" panose="020B0604030504040204" pitchFamily="34" charset="-128"/>
              </a:rPr>
              <a:t>840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cxnSp>
        <p:nvCxnSpPr>
          <p:cNvPr id="35" name="直線矢印コネクタ 34">
            <a:extLst>
              <a:ext uri="{FF2B5EF4-FFF2-40B4-BE49-F238E27FC236}">
                <a16:creationId xmlns:a16="http://schemas.microsoft.com/office/drawing/2014/main" id="{3C5E52A1-B382-8C68-697C-78CFC7D6AC8D}"/>
              </a:ext>
            </a:extLst>
          </p:cNvPr>
          <p:cNvCxnSpPr>
            <a:cxnSpLocks/>
          </p:cNvCxnSpPr>
          <p:nvPr/>
        </p:nvCxnSpPr>
        <p:spPr>
          <a:xfrm>
            <a:off x="4628594" y="5978047"/>
            <a:ext cx="3885543" cy="0"/>
          </a:xfrm>
          <a:prstGeom prst="straightConnector1">
            <a:avLst/>
          </a:prstGeom>
          <a:ln w="444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11C5AFE-3734-F96E-142E-3CDF805D37BA}"/>
              </a:ext>
            </a:extLst>
          </p:cNvPr>
          <p:cNvSpPr txBox="1"/>
          <p:nvPr/>
        </p:nvSpPr>
        <p:spPr>
          <a:xfrm>
            <a:off x="5937811" y="6100920"/>
            <a:ext cx="1750889"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本件割増賃金</a:t>
            </a:r>
            <a:endParaRPr kumimoji="1" lang="en-US" altLang="ja-JP" dirty="0">
              <a:latin typeface="Meiryo" panose="020B0604030504040204" pitchFamily="34" charset="-128"/>
              <a:ea typeface="Meiryo" panose="020B0604030504040204" pitchFamily="34" charset="-128"/>
            </a:endParaRPr>
          </a:p>
        </p:txBody>
      </p:sp>
      <p:cxnSp>
        <p:nvCxnSpPr>
          <p:cNvPr id="38" name="直線矢印コネクタ 37">
            <a:extLst>
              <a:ext uri="{FF2B5EF4-FFF2-40B4-BE49-F238E27FC236}">
                <a16:creationId xmlns:a16="http://schemas.microsoft.com/office/drawing/2014/main" id="{6CD14DFB-44F9-B9A7-683F-D3D54B2EE279}"/>
              </a:ext>
            </a:extLst>
          </p:cNvPr>
          <p:cNvCxnSpPr>
            <a:cxnSpLocks/>
          </p:cNvCxnSpPr>
          <p:nvPr/>
        </p:nvCxnSpPr>
        <p:spPr>
          <a:xfrm>
            <a:off x="4658520" y="4154001"/>
            <a:ext cx="2358059" cy="0"/>
          </a:xfrm>
          <a:prstGeom prst="straightConnector1">
            <a:avLst/>
          </a:prstGeom>
          <a:ln w="444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F9B7CBB-772E-91EB-DEB7-26CE7F50C15D}"/>
              </a:ext>
            </a:extLst>
          </p:cNvPr>
          <p:cNvCxnSpPr>
            <a:cxnSpLocks/>
          </p:cNvCxnSpPr>
          <p:nvPr/>
        </p:nvCxnSpPr>
        <p:spPr>
          <a:xfrm>
            <a:off x="2815478" y="3429000"/>
            <a:ext cx="451830" cy="866365"/>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061FB6F-2EE6-FFBC-F0EC-1A739D3EF1B8}"/>
              </a:ext>
            </a:extLst>
          </p:cNvPr>
          <p:cNvCxnSpPr>
            <a:cxnSpLocks/>
          </p:cNvCxnSpPr>
          <p:nvPr/>
        </p:nvCxnSpPr>
        <p:spPr>
          <a:xfrm flipH="1">
            <a:off x="3748090" y="3429000"/>
            <a:ext cx="2426652" cy="87507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7D51C2F-E7AA-81A0-F146-A1681CEB7121}"/>
              </a:ext>
            </a:extLst>
          </p:cNvPr>
          <p:cNvCxnSpPr>
            <a:cxnSpLocks/>
          </p:cNvCxnSpPr>
          <p:nvPr/>
        </p:nvCxnSpPr>
        <p:spPr>
          <a:xfrm>
            <a:off x="4836748" y="1931481"/>
            <a:ext cx="0" cy="1497879"/>
          </a:xfrm>
          <a:prstGeom prst="line">
            <a:avLst/>
          </a:prstGeom>
          <a:ln w="4762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F9EC7CD3-DA01-0C32-5522-6F3D22D7E351}"/>
              </a:ext>
            </a:extLst>
          </p:cNvPr>
          <p:cNvCxnSpPr>
            <a:cxnSpLocks/>
          </p:cNvCxnSpPr>
          <p:nvPr/>
        </p:nvCxnSpPr>
        <p:spPr>
          <a:xfrm>
            <a:off x="5801194" y="2908379"/>
            <a:ext cx="1810300" cy="1643959"/>
          </a:xfrm>
          <a:prstGeom prst="straightConnector1">
            <a:avLst/>
          </a:prstGeom>
          <a:ln w="444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C781C1C7-51CC-C281-0E7A-98BD6DB466B9}"/>
              </a:ext>
            </a:extLst>
          </p:cNvPr>
          <p:cNvCxnSpPr>
            <a:cxnSpLocks/>
          </p:cNvCxnSpPr>
          <p:nvPr/>
        </p:nvCxnSpPr>
        <p:spPr>
          <a:xfrm>
            <a:off x="1268093" y="1739329"/>
            <a:ext cx="4952201" cy="0"/>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562C0156-8FEF-28F4-CC2D-F3582BEB1F66}"/>
              </a:ext>
            </a:extLst>
          </p:cNvPr>
          <p:cNvSpPr txBox="1"/>
          <p:nvPr/>
        </p:nvSpPr>
        <p:spPr>
          <a:xfrm>
            <a:off x="1268093" y="1297420"/>
            <a:ext cx="5174722"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通常の労働時間の賃金　１時間</a:t>
            </a:r>
            <a:r>
              <a:rPr kumimoji="1" lang="en-US" altLang="ja-JP" dirty="0">
                <a:latin typeface="Meiryo" panose="020B0604030504040204" pitchFamily="34" charset="-128"/>
                <a:ea typeface="Meiryo" panose="020B0604030504040204" pitchFamily="34" charset="-128"/>
              </a:rPr>
              <a:t>1300</a:t>
            </a:r>
            <a:r>
              <a:rPr kumimoji="1" lang="ja-JP" altLang="en-US">
                <a:latin typeface="Meiryo" panose="020B0604030504040204" pitchFamily="34" charset="-128"/>
                <a:ea typeface="Meiryo" panose="020B0604030504040204" pitchFamily="34" charset="-128"/>
              </a:rPr>
              <a:t>ー</a:t>
            </a:r>
            <a:r>
              <a:rPr kumimoji="1" lang="en-US" altLang="ja-JP" dirty="0">
                <a:latin typeface="Meiryo" panose="020B0604030504040204" pitchFamily="34" charset="-128"/>
                <a:ea typeface="Meiryo" panose="020B0604030504040204" pitchFamily="34" charset="-128"/>
              </a:rPr>
              <a:t>1400</a:t>
            </a:r>
            <a:r>
              <a:rPr kumimoji="1" lang="ja-JP" altLang="en-US">
                <a:latin typeface="Meiryo" panose="020B0604030504040204" pitchFamily="34" charset="-128"/>
                <a:ea typeface="Meiryo" panose="020B0604030504040204" pitchFamily="34" charset="-128"/>
              </a:rPr>
              <a:t>円</a:t>
            </a:r>
            <a:endParaRPr kumimoji="1" lang="en-US" altLang="ja-JP" dirty="0">
              <a:latin typeface="Meiryo" panose="020B0604030504040204" pitchFamily="34" charset="-128"/>
              <a:ea typeface="Meiryo" panose="020B0604030504040204" pitchFamily="34" charset="-128"/>
            </a:endParaRPr>
          </a:p>
        </p:txBody>
      </p:sp>
      <p:sp>
        <p:nvSpPr>
          <p:cNvPr id="58" name="テキスト ボックス 57">
            <a:extLst>
              <a:ext uri="{FF2B5EF4-FFF2-40B4-BE49-F238E27FC236}">
                <a16:creationId xmlns:a16="http://schemas.microsoft.com/office/drawing/2014/main" id="{AE601CB6-DD7C-8BD7-38B5-CFFFF2704DCB}"/>
              </a:ext>
            </a:extLst>
          </p:cNvPr>
          <p:cNvSpPr txBox="1"/>
          <p:nvPr/>
        </p:nvSpPr>
        <p:spPr>
          <a:xfrm>
            <a:off x="8697125" y="1320732"/>
            <a:ext cx="3247987" cy="5078313"/>
          </a:xfrm>
          <a:prstGeom prst="rect">
            <a:avLst/>
          </a:prstGeom>
          <a:noFill/>
        </p:spPr>
        <p:txBody>
          <a:bodyPr wrap="square" rtlCol="0">
            <a:spAutoFit/>
          </a:bodyPr>
          <a:lstStyle/>
          <a:p>
            <a:r>
              <a:rPr lang="ja-JP" altLang="en-US" sz="1800">
                <a:latin typeface="Meiryo" panose="020B0604030504040204" pitchFamily="34" charset="-128"/>
                <a:ea typeface="Meiryo" panose="020B0604030504040204" pitchFamily="34" charset="-128"/>
              </a:rPr>
              <a:t>他方、</a:t>
            </a:r>
            <a:r>
              <a:rPr lang="ja-JP" altLang="en-US" sz="1800">
                <a:solidFill>
                  <a:srgbClr val="FF0000"/>
                </a:solidFill>
                <a:latin typeface="Meiryo" panose="020B0604030504040204" pitchFamily="34" charset="-128"/>
                <a:ea typeface="Meiryo" panose="020B0604030504040204" pitchFamily="34" charset="-128"/>
              </a:rPr>
              <a:t>本件時間外手当</a:t>
            </a:r>
            <a:r>
              <a:rPr lang="ja-JP" altLang="en-US" sz="1800">
                <a:latin typeface="Meiryo" panose="020B0604030504040204" pitchFamily="34" charset="-128"/>
                <a:ea typeface="Meiryo" panose="020B0604030504040204" pitchFamily="34" charset="-128"/>
              </a:rPr>
              <a:t>については、平成</a:t>
            </a:r>
            <a:r>
              <a:rPr lang="en-US" altLang="ja-JP" sz="1800" dirty="0">
                <a:latin typeface="Meiryo" panose="020B0604030504040204" pitchFamily="34" charset="-128"/>
                <a:ea typeface="Meiryo" panose="020B0604030504040204" pitchFamily="34" charset="-128"/>
              </a:rPr>
              <a:t>27</a:t>
            </a:r>
            <a:r>
              <a:rPr lang="ja-JP" altLang="en-US" sz="1800">
                <a:latin typeface="Meiryo" panose="020B0604030504040204" pitchFamily="34" charset="-128"/>
                <a:ea typeface="Meiryo" panose="020B0604030504040204" pitchFamily="34" charset="-128"/>
              </a:rPr>
              <a:t>年就業規則の定めに基づき基本給とは別途支給され、</a:t>
            </a:r>
            <a:r>
              <a:rPr lang="ja-JP" altLang="en-US" sz="1800">
                <a:solidFill>
                  <a:srgbClr val="FF0000"/>
                </a:solidFill>
                <a:latin typeface="Meiryo" panose="020B0604030504040204" pitchFamily="34" charset="-128"/>
                <a:ea typeface="Meiryo" panose="020B0604030504040204" pitchFamily="34" charset="-128"/>
              </a:rPr>
              <a:t>金額の計算自体は可能</a:t>
            </a:r>
            <a:r>
              <a:rPr lang="ja-JP" altLang="en-US" sz="1800">
                <a:latin typeface="Meiryo" panose="020B0604030504040204" pitchFamily="34" charset="-128"/>
                <a:ea typeface="Meiryo" panose="020B0604030504040204" pitchFamily="34" charset="-128"/>
              </a:rPr>
              <a:t>である以上、</a:t>
            </a:r>
            <a:r>
              <a:rPr lang="ja-JP" altLang="en-US" sz="1800">
                <a:solidFill>
                  <a:srgbClr val="0070C0"/>
                </a:solidFill>
                <a:latin typeface="Meiryo" panose="020B0604030504040204" pitchFamily="34" charset="-128"/>
                <a:ea typeface="Meiryo" panose="020B0604030504040204" pitchFamily="34" charset="-128"/>
              </a:rPr>
              <a:t>通常の労働時間の賃金に当たる部分と同条の割増賃金に当たる部分とを判別することができる</a:t>
            </a:r>
            <a:r>
              <a:rPr lang="ja-JP" altLang="en-US" sz="1800">
                <a:latin typeface="Meiryo" panose="020B0604030504040204" pitchFamily="34" charset="-128"/>
                <a:ea typeface="Meiryo" panose="020B0604030504040204" pitchFamily="34" charset="-128"/>
              </a:rPr>
              <a:t>上、新給与体系の導入に当たり、被上告人から労働者に対し、本件時間外手当や本件割増賃金についての一応の説明があったと考えられること等も考慮すると、</a:t>
            </a:r>
            <a:r>
              <a:rPr lang="ja-JP" altLang="en-US" sz="1800">
                <a:solidFill>
                  <a:srgbClr val="0070C0"/>
                </a:solidFill>
                <a:latin typeface="Meiryo" panose="020B0604030504040204" pitchFamily="34" charset="-128"/>
                <a:ea typeface="Meiryo" panose="020B0604030504040204" pitchFamily="34" charset="-128"/>
              </a:rPr>
              <a:t>時間外労働等の対価として支払われるものと認められる</a:t>
            </a:r>
            <a:r>
              <a:rPr lang="ja-JP" altLang="en-US" sz="1800">
                <a:latin typeface="Meiryo" panose="020B0604030504040204" pitchFamily="34" charset="-128"/>
                <a:ea typeface="Meiryo" panose="020B0604030504040204" pitchFamily="34" charset="-128"/>
              </a:rPr>
              <a:t>から、その支払により同条の割増賃金が支払われたということができる。</a:t>
            </a:r>
            <a:endParaRPr kumimoji="1" lang="ja-JP" altLang="ja-JP" sz="1800" kern="1200">
              <a:solidFill>
                <a:schemeClr val="tx1"/>
              </a:solidFill>
              <a:effectLst/>
              <a:latin typeface="Meiryo" panose="020B0604030504040204" pitchFamily="34" charset="-128"/>
              <a:ea typeface="Meiryo" panose="020B0604030504040204" pitchFamily="34" charset="-128"/>
              <a:cs typeface="+mn-cs"/>
            </a:endParaRPr>
          </a:p>
        </p:txBody>
      </p:sp>
      <p:sp>
        <p:nvSpPr>
          <p:cNvPr id="40" name="テキスト ボックス 39">
            <a:extLst>
              <a:ext uri="{FF2B5EF4-FFF2-40B4-BE49-F238E27FC236}">
                <a16:creationId xmlns:a16="http://schemas.microsoft.com/office/drawing/2014/main" id="{9B54D35F-4D57-5CF2-4AAF-C4E341D5177C}"/>
              </a:ext>
            </a:extLst>
          </p:cNvPr>
          <p:cNvSpPr txBox="1"/>
          <p:nvPr/>
        </p:nvSpPr>
        <p:spPr>
          <a:xfrm>
            <a:off x="5024005" y="3784669"/>
            <a:ext cx="2984781" cy="369332"/>
          </a:xfrm>
          <a:prstGeom prst="rect">
            <a:avLst/>
          </a:prstGeom>
          <a:noFill/>
        </p:spPr>
        <p:txBody>
          <a:bodyPr wrap="square" rtlCol="0">
            <a:spAutoFit/>
          </a:bodyPr>
          <a:lstStyle/>
          <a:p>
            <a:r>
              <a:rPr kumimoji="1" lang="ja-JP" altLang="en-US">
                <a:latin typeface="Meiryo" panose="020B0604030504040204" pitchFamily="34" charset="-128"/>
                <a:ea typeface="Meiryo" panose="020B0604030504040204" pitchFamily="34" charset="-128"/>
              </a:rPr>
              <a:t>本件時間外手当（</a:t>
            </a:r>
            <a:r>
              <a:rPr kumimoji="1"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万弱）</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299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8</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a:t>
            </a:r>
            <a:r>
              <a:rPr lang="ja-JP" altLang="en-US" dirty="0"/>
              <a:t>の概要</a:t>
            </a:r>
            <a:endParaRPr kumimoji="1" lang="ja-JP" altLang="en-US" dirty="0"/>
          </a:p>
        </p:txBody>
      </p:sp>
      <p:graphicFrame>
        <p:nvGraphicFramePr>
          <p:cNvPr id="6" name="表 6">
            <a:extLst>
              <a:ext uri="{FF2B5EF4-FFF2-40B4-BE49-F238E27FC236}">
                <a16:creationId xmlns:a16="http://schemas.microsoft.com/office/drawing/2014/main" id="{B9A1613C-77C3-7B45-93A6-5CA44CF70A29}"/>
              </a:ext>
            </a:extLst>
          </p:cNvPr>
          <p:cNvGraphicFramePr>
            <a:graphicFrameLocks noGrp="1"/>
          </p:cNvGraphicFramePr>
          <p:nvPr>
            <p:extLst>
              <p:ext uri="{D42A27DB-BD31-4B8C-83A1-F6EECF244321}">
                <p14:modId xmlns:p14="http://schemas.microsoft.com/office/powerpoint/2010/main" val="1308451426"/>
              </p:ext>
            </p:extLst>
          </p:nvPr>
        </p:nvGraphicFramePr>
        <p:xfrm>
          <a:off x="185979" y="1301056"/>
          <a:ext cx="11820041" cy="5212080"/>
        </p:xfrm>
        <a:graphic>
          <a:graphicData uri="http://schemas.openxmlformats.org/drawingml/2006/table">
            <a:tbl>
              <a:tblPr firstRow="1" bandRow="1">
                <a:tableStyleId>{5940675A-B579-460E-94D1-54222C63F5DA}</a:tableStyleId>
              </a:tblPr>
              <a:tblGrid>
                <a:gridCol w="11820041">
                  <a:extLst>
                    <a:ext uri="{9D8B030D-6E8A-4147-A177-3AD203B41FA5}">
                      <a16:colId xmlns:a16="http://schemas.microsoft.com/office/drawing/2014/main" val="863724181"/>
                    </a:ext>
                  </a:extLst>
                </a:gridCol>
              </a:tblGrid>
              <a:tr h="370840">
                <a:tc>
                  <a:txBody>
                    <a:bodyPr/>
                    <a:lstStyle/>
                    <a:p>
                      <a:pPr eaLnBrk="1" latinLnBrk="0" hangingPunct="0"/>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一般論として</a:t>
                      </a:r>
                      <a:r>
                        <a:rPr lang="en-US" altLang="ja-JP" sz="2400" dirty="0">
                          <a:latin typeface="Meiryo" panose="020B0604030504040204" pitchFamily="34" charset="-128"/>
                          <a:ea typeface="Meiryo" panose="020B0604030504040204" pitchFamily="34" charset="-128"/>
                        </a:rPr>
                        <a:t>】</a:t>
                      </a:r>
                    </a:p>
                    <a:p>
                      <a:pPr eaLnBrk="1" latinLnBrk="0" hangingPunct="0"/>
                      <a:r>
                        <a:rPr lang="ja-JP" altLang="en-US" sz="2400">
                          <a:latin typeface="Meiryo" panose="020B0604030504040204" pitchFamily="34" charset="-128"/>
                          <a:ea typeface="Meiryo" panose="020B0604030504040204" pitchFamily="34" charset="-128"/>
                        </a:rPr>
                        <a:t>労働基準法</a:t>
                      </a:r>
                      <a:r>
                        <a:rPr lang="en-US" altLang="ja-JP" sz="2400" dirty="0">
                          <a:latin typeface="Meiryo" panose="020B0604030504040204" pitchFamily="34" charset="-128"/>
                          <a:ea typeface="Meiryo" panose="020B0604030504040204" pitchFamily="34" charset="-128"/>
                        </a:rPr>
                        <a:t>37</a:t>
                      </a:r>
                      <a:r>
                        <a:rPr lang="ja-JP" altLang="en-US" sz="2400">
                          <a:latin typeface="Meiryo" panose="020B0604030504040204" pitchFamily="34" charset="-128"/>
                          <a:ea typeface="Meiryo" panose="020B0604030504040204" pitchFamily="34" charset="-128"/>
                        </a:rPr>
                        <a:t>条は、</a:t>
                      </a:r>
                      <a:r>
                        <a:rPr lang="ja-JP" altLang="en-US" sz="2400">
                          <a:solidFill>
                            <a:srgbClr val="FF0000"/>
                          </a:solidFill>
                          <a:latin typeface="Meiryo" panose="020B0604030504040204" pitchFamily="34" charset="-128"/>
                          <a:ea typeface="Meiryo" panose="020B0604030504040204" pitchFamily="34" charset="-128"/>
                        </a:rPr>
                        <a:t>労働基準法</a:t>
                      </a:r>
                      <a:r>
                        <a:rPr lang="en-US" altLang="ja-JP" sz="2400" dirty="0">
                          <a:solidFill>
                            <a:srgbClr val="FF0000"/>
                          </a:solidFill>
                          <a:latin typeface="Meiryo" panose="020B0604030504040204" pitchFamily="34" charset="-128"/>
                          <a:ea typeface="Meiryo" panose="020B0604030504040204" pitchFamily="34" charset="-128"/>
                        </a:rPr>
                        <a:t>37</a:t>
                      </a:r>
                      <a:r>
                        <a:rPr lang="ja-JP" altLang="en-US" sz="2400">
                          <a:solidFill>
                            <a:srgbClr val="FF0000"/>
                          </a:solidFill>
                          <a:latin typeface="Meiryo" panose="020B0604030504040204" pitchFamily="34" charset="-128"/>
                          <a:ea typeface="Meiryo" panose="020B0604030504040204" pitchFamily="34" charset="-128"/>
                        </a:rPr>
                        <a:t>条等に定められた方法により算定された額を下回らない額の割増賃金を支払うことを義務付けるにとどまり</a:t>
                      </a:r>
                      <a:r>
                        <a:rPr lang="ja-JP" altLang="en-US" sz="2400">
                          <a:latin typeface="Meiryo" panose="020B0604030504040204" pitchFamily="34" charset="-128"/>
                          <a:ea typeface="Meiryo" panose="020B0604030504040204" pitchFamily="34" charset="-128"/>
                        </a:rPr>
                        <a:t>、使用者は、労働者に対し、雇用契約に基づき、</a:t>
                      </a:r>
                      <a:r>
                        <a:rPr lang="ja-JP" altLang="en-US" sz="2400">
                          <a:solidFill>
                            <a:srgbClr val="7030A0"/>
                          </a:solidFill>
                          <a:latin typeface="Meiryo" panose="020B0604030504040204" pitchFamily="34" charset="-128"/>
                          <a:ea typeface="Meiryo" panose="020B0604030504040204" pitchFamily="34" charset="-128"/>
                        </a:rPr>
                        <a:t>上記方法以外の方法により算定された手当を時間外労働等に対する対価として支払うことにより、同条の割増賃金を支払うことができる。</a:t>
                      </a:r>
                      <a:endParaRPr lang="en-US" altLang="ja-JP" sz="2400" dirty="0">
                        <a:solidFill>
                          <a:srgbClr val="7030A0"/>
                        </a:solidFill>
                        <a:latin typeface="Meiryo" panose="020B0604030504040204" pitchFamily="34" charset="-128"/>
                        <a:ea typeface="Meiryo" panose="020B0604030504040204" pitchFamily="34" charset="-128"/>
                      </a:endParaRPr>
                    </a:p>
                    <a:p>
                      <a:pPr eaLnBrk="1" latinLnBrk="0" hangingPunct="0"/>
                      <a:r>
                        <a:rPr lang="ja-JP" altLang="en-US" sz="2400" b="1">
                          <a:solidFill>
                            <a:schemeClr val="accent1"/>
                          </a:solidFill>
                          <a:latin typeface="Meiryo" panose="020B0604030504040204" pitchFamily="34" charset="-128"/>
                          <a:ea typeface="Meiryo" panose="020B0604030504040204" pitchFamily="34" charset="-128"/>
                        </a:rPr>
                        <a:t>（注）これは、要するに、法律の定めよりも多く支払ってもいいよということ</a:t>
                      </a:r>
                      <a:endParaRPr lang="en-US" altLang="ja-JP" sz="2400" b="1" dirty="0">
                        <a:solidFill>
                          <a:schemeClr val="accent1"/>
                        </a:solidFill>
                        <a:latin typeface="Meiryo" panose="020B0604030504040204" pitchFamily="34" charset="-128"/>
                        <a:ea typeface="Meiryo" panose="020B0604030504040204" pitchFamily="34" charset="-128"/>
                      </a:endParaRPr>
                    </a:p>
                    <a:p>
                      <a:pPr eaLnBrk="1" latinLnBrk="0" hangingPunct="0"/>
                      <a:endParaRPr lang="en-US" altLang="ja-JP" sz="2400" dirty="0">
                        <a:latin typeface="Meiryo" panose="020B0604030504040204" pitchFamily="34" charset="-128"/>
                        <a:ea typeface="Meiryo" panose="020B0604030504040204" pitchFamily="34" charset="-128"/>
                      </a:endParaRPr>
                    </a:p>
                    <a:p>
                      <a:pPr eaLnBrk="1" latinLnBrk="0" hangingPunct="0"/>
                      <a:r>
                        <a:rPr lang="ja-JP" altLang="en-US" sz="2400">
                          <a:latin typeface="Meiryo" panose="020B0604030504040204" pitchFamily="34" charset="-128"/>
                          <a:ea typeface="Meiryo" panose="020B0604030504040204" pitchFamily="34" charset="-128"/>
                        </a:rPr>
                        <a:t>そして、使用者が労働者に対して同条の割増賃金を支払ったものといえるためには、通常の労働時間の賃金に当たる部分と同条の割増賃金に当たる部分とを判別することができることが必要である。雇用契約において、ある手当が時間外労働等に対する対価として支払われるものとされているか否かは、雇用契約に係る契約書等の記載内容のほか、具体的事案に応じ、使用者の労働者に対する当該手当等に関する説明の内容、労働者の実際の労働時間等の勤務状況などの諸般の事情を考慮して判断すべきである。</a:t>
                      </a:r>
                      <a:endParaRPr lang="en-US" altLang="ja-JP" sz="2400" dirty="0">
                        <a:latin typeface="Meiryo" panose="020B0604030504040204" pitchFamily="34" charset="-128"/>
                        <a:ea typeface="Meiryo" panose="020B0604030504040204" pitchFamily="34" charset="-128"/>
                      </a:endParaRPr>
                    </a:p>
                  </a:txBody>
                  <a:tcPr/>
                </a:tc>
                <a:extLst>
                  <a:ext uri="{0D108BD9-81ED-4DB2-BD59-A6C34878D82A}">
                    <a16:rowId xmlns:a16="http://schemas.microsoft.com/office/drawing/2014/main" val="1109064358"/>
                  </a:ext>
                </a:extLst>
              </a:tr>
            </a:tbl>
          </a:graphicData>
        </a:graphic>
      </p:graphicFrame>
    </p:spTree>
    <p:extLst>
      <p:ext uri="{BB962C8B-B14F-4D97-AF65-F5344CB8AC3E}">
        <p14:creationId xmlns:p14="http://schemas.microsoft.com/office/powerpoint/2010/main" val="56289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9</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p:txBody>
          <a:bodyPr>
            <a:normAutofit/>
          </a:bodyPr>
          <a:lstStyle/>
          <a:p>
            <a:r>
              <a:rPr lang="ja-JP" altLang="en-US"/>
              <a:t>第５　最高裁判決</a:t>
            </a:r>
            <a:r>
              <a:rPr lang="ja-JP" altLang="en-US" dirty="0"/>
              <a:t>の概要</a:t>
            </a:r>
            <a:endParaRPr kumimoji="1" lang="ja-JP" altLang="en-US" dirty="0"/>
          </a:p>
        </p:txBody>
      </p:sp>
      <p:graphicFrame>
        <p:nvGraphicFramePr>
          <p:cNvPr id="6" name="表 6">
            <a:extLst>
              <a:ext uri="{FF2B5EF4-FFF2-40B4-BE49-F238E27FC236}">
                <a16:creationId xmlns:a16="http://schemas.microsoft.com/office/drawing/2014/main" id="{B9A1613C-77C3-7B45-93A6-5CA44CF70A29}"/>
              </a:ext>
            </a:extLst>
          </p:cNvPr>
          <p:cNvGraphicFramePr>
            <a:graphicFrameLocks noGrp="1"/>
          </p:cNvGraphicFramePr>
          <p:nvPr>
            <p:extLst>
              <p:ext uri="{D42A27DB-BD31-4B8C-83A1-F6EECF244321}">
                <p14:modId xmlns:p14="http://schemas.microsoft.com/office/powerpoint/2010/main" val="3492154070"/>
              </p:ext>
            </p:extLst>
          </p:nvPr>
        </p:nvGraphicFramePr>
        <p:xfrm>
          <a:off x="185979" y="1301056"/>
          <a:ext cx="11820041" cy="3017520"/>
        </p:xfrm>
        <a:graphic>
          <a:graphicData uri="http://schemas.openxmlformats.org/drawingml/2006/table">
            <a:tbl>
              <a:tblPr firstRow="1" bandRow="1">
                <a:tableStyleId>{5940675A-B579-460E-94D1-54222C63F5DA}</a:tableStyleId>
              </a:tblPr>
              <a:tblGrid>
                <a:gridCol w="11820041">
                  <a:extLst>
                    <a:ext uri="{9D8B030D-6E8A-4147-A177-3AD203B41FA5}">
                      <a16:colId xmlns:a16="http://schemas.microsoft.com/office/drawing/2014/main" val="863724181"/>
                    </a:ext>
                  </a:extLst>
                </a:gridCol>
              </a:tblGrid>
              <a:tr h="370840">
                <a:tc>
                  <a:txBody>
                    <a:bodyPr/>
                    <a:lstStyle/>
                    <a:p>
                      <a:pPr eaLnBrk="1" latinLnBrk="0" hangingPunct="0"/>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一般論として</a:t>
                      </a:r>
                      <a:r>
                        <a:rPr lang="en-US" altLang="ja-JP" sz="2400" dirty="0">
                          <a:latin typeface="Meiryo" panose="020B0604030504040204" pitchFamily="34" charset="-128"/>
                          <a:ea typeface="Meiryo" panose="020B0604030504040204" pitchFamily="34" charset="-128"/>
                        </a:rPr>
                        <a:t>】</a:t>
                      </a:r>
                    </a:p>
                    <a:p>
                      <a:pPr eaLnBrk="1" latinLnBrk="0" hangingPunct="0"/>
                      <a:r>
                        <a:rPr lang="ja-JP" altLang="en-US" sz="2400">
                          <a:latin typeface="Meiryo" panose="020B0604030504040204" pitchFamily="34" charset="-128"/>
                          <a:ea typeface="Meiryo" panose="020B0604030504040204" pitchFamily="34" charset="-128"/>
                        </a:rPr>
                        <a:t>その判断に際しては、労働基準法</a:t>
                      </a:r>
                      <a:r>
                        <a:rPr lang="en-US" altLang="ja-JP" sz="2400" dirty="0">
                          <a:latin typeface="Meiryo" panose="020B0604030504040204" pitchFamily="34" charset="-128"/>
                          <a:ea typeface="Meiryo" panose="020B0604030504040204" pitchFamily="34" charset="-128"/>
                        </a:rPr>
                        <a:t>37</a:t>
                      </a:r>
                      <a:r>
                        <a:rPr lang="ja-JP" altLang="en-US" sz="2400">
                          <a:latin typeface="Meiryo" panose="020B0604030504040204" pitchFamily="34" charset="-128"/>
                          <a:ea typeface="Meiryo" panose="020B0604030504040204" pitchFamily="34" charset="-128"/>
                        </a:rPr>
                        <a:t>条が時間外労働等を抑制するとともに労働者への補償を実現しようとする趣旨による規定であることを踏まえた上で、当該手当の名称や算定方法だけでなく、当該雇用契約の定める賃金体系全体における当該手当の位置付け等にも留意して検討しなければならないというべきである（以上につき、最高裁平成</a:t>
                      </a:r>
                      <a:r>
                        <a:rPr lang="en-US" altLang="ja-JP" sz="2400" dirty="0">
                          <a:latin typeface="Meiryo" panose="020B0604030504040204" pitchFamily="34" charset="-128"/>
                          <a:ea typeface="Meiryo" panose="020B0604030504040204" pitchFamily="34" charset="-128"/>
                        </a:rPr>
                        <a:t>29</a:t>
                      </a:r>
                      <a:r>
                        <a:rPr lang="ja-JP" altLang="en-US" sz="2400">
                          <a:latin typeface="Meiryo" panose="020B0604030504040204" pitchFamily="34" charset="-128"/>
                          <a:ea typeface="Meiryo" panose="020B0604030504040204" pitchFamily="34" charset="-128"/>
                        </a:rPr>
                        <a:t>年（受）第</a:t>
                      </a:r>
                      <a:r>
                        <a:rPr lang="en-US" altLang="ja-JP" sz="2400" dirty="0">
                          <a:latin typeface="Meiryo" panose="020B0604030504040204" pitchFamily="34" charset="-128"/>
                          <a:ea typeface="Meiryo" panose="020B0604030504040204" pitchFamily="34" charset="-128"/>
                        </a:rPr>
                        <a:t>842</a:t>
                      </a:r>
                      <a:r>
                        <a:rPr lang="ja-JP" altLang="en-US" sz="2400">
                          <a:latin typeface="Meiryo" panose="020B0604030504040204" pitchFamily="34" charset="-128"/>
                          <a:ea typeface="Meiryo" panose="020B0604030504040204" pitchFamily="34" charset="-128"/>
                        </a:rPr>
                        <a:t>号同</a:t>
                      </a:r>
                      <a:r>
                        <a:rPr lang="en-US" altLang="ja-JP" sz="2400" dirty="0">
                          <a:latin typeface="Meiryo" panose="020B0604030504040204" pitchFamily="34" charset="-128"/>
                          <a:ea typeface="Meiryo" panose="020B0604030504040204" pitchFamily="34" charset="-128"/>
                        </a:rPr>
                        <a:t>30</a:t>
                      </a:r>
                      <a:r>
                        <a:rPr lang="ja-JP" altLang="en-US" sz="2400">
                          <a:latin typeface="Meiryo" panose="020B0604030504040204" pitchFamily="34" charset="-128"/>
                          <a:ea typeface="Meiryo" panose="020B0604030504040204" pitchFamily="34" charset="-128"/>
                        </a:rPr>
                        <a:t>年７月</a:t>
                      </a:r>
                      <a:r>
                        <a:rPr lang="en-US" altLang="ja-JP" sz="2400" dirty="0">
                          <a:latin typeface="Meiryo" panose="020B0604030504040204" pitchFamily="34" charset="-128"/>
                          <a:ea typeface="Meiryo" panose="020B0604030504040204" pitchFamily="34" charset="-128"/>
                        </a:rPr>
                        <a:t>19</a:t>
                      </a:r>
                      <a:r>
                        <a:rPr lang="ja-JP" altLang="en-US" sz="2400">
                          <a:latin typeface="Meiryo" panose="020B0604030504040204" pitchFamily="34" charset="-128"/>
                          <a:ea typeface="Meiryo" panose="020B0604030504040204" pitchFamily="34" charset="-128"/>
                        </a:rPr>
                        <a:t>日第一小法廷判決・裁判集民事</a:t>
                      </a:r>
                      <a:r>
                        <a:rPr lang="en-US" altLang="ja-JP" sz="2400" dirty="0">
                          <a:latin typeface="Meiryo" panose="020B0604030504040204" pitchFamily="34" charset="-128"/>
                          <a:ea typeface="Meiryo" panose="020B0604030504040204" pitchFamily="34" charset="-128"/>
                        </a:rPr>
                        <a:t>259</a:t>
                      </a:r>
                      <a:r>
                        <a:rPr lang="ja-JP" altLang="en-US" sz="2400">
                          <a:latin typeface="Meiryo" panose="020B0604030504040204" pitchFamily="34" charset="-128"/>
                          <a:ea typeface="Meiryo" panose="020B0604030504040204" pitchFamily="34" charset="-128"/>
                        </a:rPr>
                        <a:t> 号</a:t>
                      </a:r>
                      <a:r>
                        <a:rPr lang="en-US" altLang="ja-JP" sz="2400" dirty="0">
                          <a:latin typeface="Meiryo" panose="020B0604030504040204" pitchFamily="34" charset="-128"/>
                          <a:ea typeface="Meiryo" panose="020B0604030504040204" pitchFamily="34" charset="-128"/>
                        </a:rPr>
                        <a:t>77</a:t>
                      </a:r>
                      <a:r>
                        <a:rPr lang="ja-JP" altLang="en-US" sz="2400">
                          <a:latin typeface="Meiryo" panose="020B0604030504040204" pitchFamily="34" charset="-128"/>
                          <a:ea typeface="Meiryo" panose="020B0604030504040204" pitchFamily="34" charset="-128"/>
                        </a:rPr>
                        <a:t>頁、最高裁同年（受）第</a:t>
                      </a:r>
                      <a:r>
                        <a:rPr lang="en-US" altLang="ja-JP" sz="2400" dirty="0">
                          <a:latin typeface="Meiryo" panose="020B0604030504040204" pitchFamily="34" charset="-128"/>
                          <a:ea typeface="Meiryo" panose="020B0604030504040204" pitchFamily="34" charset="-128"/>
                        </a:rPr>
                        <a:t>908</a:t>
                      </a:r>
                      <a:r>
                        <a:rPr lang="ja-JP" altLang="en-US" sz="2400">
                          <a:latin typeface="Meiryo" panose="020B0604030504040204" pitchFamily="34" charset="-128"/>
                          <a:ea typeface="Meiryo" panose="020B0604030504040204" pitchFamily="34" charset="-128"/>
                        </a:rPr>
                        <a:t>号令和２年３月</a:t>
                      </a:r>
                      <a:r>
                        <a:rPr lang="en-US" altLang="ja-JP" sz="2400" dirty="0">
                          <a:latin typeface="Meiryo" panose="020B0604030504040204" pitchFamily="34" charset="-128"/>
                          <a:ea typeface="Meiryo" panose="020B0604030504040204" pitchFamily="34" charset="-128"/>
                        </a:rPr>
                        <a:t>30</a:t>
                      </a:r>
                      <a:r>
                        <a:rPr lang="ja-JP" altLang="en-US" sz="2400">
                          <a:latin typeface="Meiryo" panose="020B0604030504040204" pitchFamily="34" charset="-128"/>
                          <a:ea typeface="Meiryo" panose="020B0604030504040204" pitchFamily="34" charset="-128"/>
                        </a:rPr>
                        <a:t>日第一小法廷判決・民集</a:t>
                      </a:r>
                      <a:r>
                        <a:rPr lang="en-US" altLang="ja-JP" sz="2400" dirty="0">
                          <a:latin typeface="Meiryo" panose="020B0604030504040204" pitchFamily="34" charset="-128"/>
                          <a:ea typeface="Meiryo" panose="020B0604030504040204" pitchFamily="34" charset="-128"/>
                        </a:rPr>
                        <a:t>74</a:t>
                      </a:r>
                      <a:r>
                        <a:rPr lang="ja-JP" altLang="en-US" sz="2400">
                          <a:latin typeface="Meiryo" panose="020B0604030504040204" pitchFamily="34" charset="-128"/>
                          <a:ea typeface="Meiryo" panose="020B0604030504040204" pitchFamily="34" charset="-128"/>
                        </a:rPr>
                        <a:t>巻３号</a:t>
                      </a:r>
                      <a:r>
                        <a:rPr lang="en-US" altLang="ja-JP" sz="2400" dirty="0">
                          <a:latin typeface="Meiryo" panose="020B0604030504040204" pitchFamily="34" charset="-128"/>
                          <a:ea typeface="Meiryo" panose="020B0604030504040204" pitchFamily="34" charset="-128"/>
                        </a:rPr>
                        <a:t>549</a:t>
                      </a:r>
                      <a:r>
                        <a:rPr lang="ja-JP" altLang="en-US" sz="2400">
                          <a:latin typeface="Meiryo" panose="020B0604030504040204" pitchFamily="34" charset="-128"/>
                          <a:ea typeface="Meiryo" panose="020B0604030504040204" pitchFamily="34" charset="-128"/>
                        </a:rPr>
                        <a:t>頁等参照）。</a:t>
                      </a:r>
                      <a:endParaRPr kumimoji="1" lang="ja-JP" altLang="ja-JP" sz="2400" kern="1200" dirty="0">
                        <a:solidFill>
                          <a:schemeClr val="tx1"/>
                        </a:solidFill>
                        <a:effectLst/>
                        <a:latin typeface="Meiryo" panose="020B0604030504040204" pitchFamily="34" charset="-128"/>
                        <a:ea typeface="Meiryo" panose="020B0604030504040204" pitchFamily="34" charset="-128"/>
                        <a:cs typeface="+mn-cs"/>
                      </a:endParaRPr>
                    </a:p>
                  </a:txBody>
                  <a:tcPr/>
                </a:tc>
                <a:extLst>
                  <a:ext uri="{0D108BD9-81ED-4DB2-BD59-A6C34878D82A}">
                    <a16:rowId xmlns:a16="http://schemas.microsoft.com/office/drawing/2014/main" val="1109064358"/>
                  </a:ext>
                </a:extLst>
              </a:tr>
            </a:tbl>
          </a:graphicData>
        </a:graphic>
      </p:graphicFrame>
    </p:spTree>
    <p:extLst>
      <p:ext uri="{BB962C8B-B14F-4D97-AF65-F5344CB8AC3E}">
        <p14:creationId xmlns:p14="http://schemas.microsoft.com/office/powerpoint/2010/main" val="103221074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TM02900743[[fn=オーガニック]]</Template>
  <TotalTime>8581</TotalTime>
  <Words>3414</Words>
  <Application>Microsoft Macintosh PowerPoint</Application>
  <PresentationFormat>ワイド画面</PresentationFormat>
  <Paragraphs>362</Paragraphs>
  <Slides>21</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メイリオ</vt:lpstr>
      <vt:lpstr>メイリオ</vt:lpstr>
      <vt:lpstr>游ゴシック</vt:lpstr>
      <vt:lpstr>Arial</vt:lpstr>
      <vt:lpstr>Calibri</vt:lpstr>
      <vt:lpstr>Calibri Light</vt:lpstr>
      <vt:lpstr>Office Theme</vt:lpstr>
      <vt:lpstr>令和５年３月10日　最高裁第二小法廷判決 (令和４（受）1019 未払賃金等請求事件)の検討</vt:lpstr>
      <vt:lpstr>寺前総合法律事務所 弁護士・中小企業診断士　岡　崎　教　行</vt:lpstr>
      <vt:lpstr>第１　事案の概要</vt:lpstr>
      <vt:lpstr>第２　賃金体系の図解</vt:lpstr>
      <vt:lpstr>第３　労働実態等</vt:lpstr>
      <vt:lpstr>第４　高裁判決の概要</vt:lpstr>
      <vt:lpstr>第４　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第５　最高裁判決の概要</vt:lpstr>
      <vt:lpstr>第６　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題名</dc:title>
  <dc:creator>岡崎 教行</dc:creator>
  <cp:lastModifiedBy>岡崎 教行</cp:lastModifiedBy>
  <cp:revision>634</cp:revision>
  <cp:lastPrinted>2021-07-12T11:53:26Z</cp:lastPrinted>
  <dcterms:created xsi:type="dcterms:W3CDTF">2018-07-01T11:13:47Z</dcterms:created>
  <dcterms:modified xsi:type="dcterms:W3CDTF">2023-03-20T03:03:22Z</dcterms:modified>
</cp:coreProperties>
</file>